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79" r:id="rId4"/>
    <p:sldId id="264" r:id="rId5"/>
    <p:sldId id="277" r:id="rId6"/>
    <p:sldId id="278" r:id="rId7"/>
    <p:sldId id="27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923"/>
    <a:srgbClr val="58B797"/>
    <a:srgbClr val="2B9FDF"/>
    <a:srgbClr val="25ABBD"/>
    <a:srgbClr val="57B797"/>
    <a:srgbClr val="E10078"/>
    <a:srgbClr val="F28A00"/>
    <a:srgbClr val="2A9CE1"/>
    <a:srgbClr val="289DD2"/>
    <a:srgbClr val="27A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8"/>
    <p:restoredTop sz="86446"/>
  </p:normalViewPr>
  <p:slideViewPr>
    <p:cSldViewPr snapToGrid="0" snapToObjects="1">
      <p:cViewPr varScale="1">
        <p:scale>
          <a:sx n="227" d="100"/>
          <a:sy n="227" d="100"/>
        </p:scale>
        <p:origin x="1192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07B75647-89D3-5B4C-B9B7-B91E5EF106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9434" cy="68580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8" name="Bild 12" descr="18plus_weiss.tif">
            <a:extLst>
              <a:ext uri="{FF2B5EF4-FFF2-40B4-BE49-F238E27FC236}">
                <a16:creationId xmlns:a16="http://schemas.microsoft.com/office/drawing/2014/main" id="{CFADB1FE-E53D-A747-822D-4F6594DB14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78" y="1083646"/>
            <a:ext cx="523875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42B16465-DF6D-3B4C-AB0F-33BD75486B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40951" y="5874552"/>
            <a:ext cx="1635835" cy="46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0C756-0C75-5948-997C-826E6A28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0" i="0">
                <a:latin typeface="Helvetica Neue LT Std 35 Thin" panose="020B0403020202020204" pitchFamily="34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FE43BE-98D1-C946-B017-FBFCD077A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 b="0" i="0">
                <a:latin typeface="Helvetica Neue LT Std 45 Light" panose="020B0403020202020204" pitchFamily="34" charset="77"/>
              </a:defRPr>
            </a:lvl1pPr>
            <a:lvl2pPr>
              <a:defRPr sz="1600" b="0" i="0">
                <a:latin typeface="Helvetica Neue LT Std 45 Light" panose="020B0403020202020204" pitchFamily="34" charset="77"/>
              </a:defRPr>
            </a:lvl2pPr>
            <a:lvl3pPr>
              <a:defRPr sz="1600" b="0" i="0">
                <a:latin typeface="Helvetica Neue LT Std 45 Light" panose="020B0403020202020204" pitchFamily="34" charset="77"/>
              </a:defRPr>
            </a:lvl3pPr>
            <a:lvl4pPr>
              <a:defRPr sz="1600" b="0" i="0">
                <a:latin typeface="Helvetica Neue LT Std 45 Light" panose="020B0403020202020204" pitchFamily="34" charset="77"/>
              </a:defRPr>
            </a:lvl4pPr>
            <a:lvl5pPr>
              <a:defRPr sz="1600" b="0" i="0">
                <a:latin typeface="Helvetica Neue LT Std 45 Light" panose="020B0403020202020204" pitchFamily="34" charset="77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A3F77B46-2FE4-5F4C-8C3B-85A9F897E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00" b="0" i="0">
                <a:solidFill>
                  <a:schemeClr val="bg1"/>
                </a:solidFill>
                <a:latin typeface="Helvetica Neue LT Std 45 Light" panose="020B0403020202020204" pitchFamily="34" charset="77"/>
              </a:defRPr>
            </a:lvl1pPr>
          </a:lstStyle>
          <a:p>
            <a:pPr>
              <a:defRPr/>
            </a:pPr>
            <a:r>
              <a:rPr lang="de-DE" altLang="de-DE" dirty="0"/>
              <a:t>18plus – Berufs- und </a:t>
            </a:r>
            <a:r>
              <a:rPr lang="de-DE" altLang="de-DE" dirty="0" err="1"/>
              <a:t>Studienchecker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3551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70C7006D-7CE4-2F44-9383-B5CD9DB4B1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AFCE6C8-F0DA-A940-B4A6-7A165A70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76" y="2319501"/>
            <a:ext cx="8868546" cy="1362075"/>
          </a:xfrm>
          <a:prstGeom prst="rect">
            <a:avLst/>
          </a:prstGeom>
        </p:spPr>
        <p:txBody>
          <a:bodyPr/>
          <a:lstStyle>
            <a:lvl1pPr algn="l">
              <a:defRPr sz="4000" b="1" i="0" cap="all">
                <a:solidFill>
                  <a:schemeClr val="bg1"/>
                </a:solidFill>
                <a:latin typeface="Helvetica Neue LT Std 75" panose="020B0604020202020204" pitchFamily="34" charset="77"/>
                <a:cs typeface="Arial" panose="020B0604020202020204" pitchFamily="34" charset="0"/>
              </a:defRPr>
            </a:lvl1pPr>
          </a:lstStyle>
          <a:p>
            <a:r>
              <a:rPr lang="de-AT" dirty="0"/>
              <a:t>Mastertitelformat bearbeiten</a:t>
            </a:r>
            <a:endParaRPr lang="de-DE" dirty="0"/>
          </a:p>
        </p:txBody>
      </p:sp>
      <p:sp>
        <p:nvSpPr>
          <p:cNvPr id="6" name="Textplatzhalter 2">
            <a:extLst>
              <a:ext uri="{FF2B5EF4-FFF2-40B4-BE49-F238E27FC236}">
                <a16:creationId xmlns:a16="http://schemas.microsoft.com/office/drawing/2014/main" id="{E3CDE388-A7F8-6C46-A4AE-00571A0FA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3776" y="819314"/>
            <a:ext cx="886854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 cap="all" spc="0">
                <a:solidFill>
                  <a:srgbClr val="FFFFFF"/>
                </a:solidFill>
                <a:latin typeface="Helvetica Neue LT Std 35 Thin" panose="020B0403020202020204" pitchFamily="34" charset="77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dirty="0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EC3996A-B7C4-FA47-9A98-AF8F74D63F64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marL="0" algn="l" defTabSz="914400" rtl="0" eaLnBrk="1" latinLnBrk="0" hangingPunct="1">
              <a:defRPr sz="600" kern="1200">
                <a:solidFill>
                  <a:schemeClr val="bg1"/>
                </a:solidFill>
                <a:latin typeface="Flama Ultralight" pitchFamily="-8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de-DE" b="0" i="0" dirty="0">
                <a:latin typeface="Helvetica Neue LT Std 45 Light" panose="020B0403020202020204" pitchFamily="34" charset="77"/>
              </a:rPr>
              <a:t>18plus – Berufs- und </a:t>
            </a:r>
            <a:r>
              <a:rPr lang="de-DE" altLang="de-DE" b="0" i="0" dirty="0" err="1">
                <a:latin typeface="Helvetica Neue LT Std 45 Light" panose="020B0403020202020204" pitchFamily="34" charset="77"/>
              </a:rPr>
              <a:t>Studienchecker</a:t>
            </a:r>
            <a:endParaRPr lang="de-DE" altLang="de-DE" b="0" i="0" dirty="0">
              <a:latin typeface="Helvetica Neue LT Std 45 Light" panose="020B0403020202020204" pitchFamily="34" charset="77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082510C-AE8C-E74D-9A47-DF4BA2D843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1125" y="6411951"/>
            <a:ext cx="10937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23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BED8844-961C-6D48-AE29-915267748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F7DE74-23C1-C645-BA42-99860624B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7" name="Bild 5" descr="18plus_flaeche.png">
            <a:extLst>
              <a:ext uri="{FF2B5EF4-FFF2-40B4-BE49-F238E27FC236}">
                <a16:creationId xmlns:a16="http://schemas.microsoft.com/office/drawing/2014/main" id="{E9532B34-3B4B-6D41-BA51-14168DD2EC1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837" y="192088"/>
            <a:ext cx="137001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2F3A1754-65B8-E842-BA0F-2ECB110E6C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248400"/>
            <a:ext cx="12192000" cy="609600"/>
          </a:xfrm>
          <a:prstGeom prst="rect">
            <a:avLst/>
          </a:prstGeom>
          <a:gradFill rotWithShape="1">
            <a:gsLst>
              <a:gs pos="0">
                <a:srgbClr val="0092D2"/>
              </a:gs>
              <a:gs pos="100000">
                <a:srgbClr val="ABCB2A"/>
              </a:gs>
            </a:gsLst>
            <a:lin ang="0"/>
          </a:gra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DB8D603F-554D-CF41-BF06-298A8A6AF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00" b="0" i="0">
                <a:solidFill>
                  <a:schemeClr val="bg1"/>
                </a:solidFill>
                <a:latin typeface="Helvetica Neue LT Std 45 Light" panose="020B0403020202020204" pitchFamily="34" charset="77"/>
              </a:defRPr>
            </a:lvl1pPr>
          </a:lstStyle>
          <a:p>
            <a:pPr>
              <a:defRPr/>
            </a:pPr>
            <a:r>
              <a:rPr lang="de-DE" altLang="de-DE" dirty="0"/>
              <a:t>18plus – Berufs- und </a:t>
            </a:r>
            <a:r>
              <a:rPr lang="de-DE" altLang="de-DE" dirty="0" err="1"/>
              <a:t>Studienchecker</a:t>
            </a:r>
            <a:endParaRPr lang="de-DE" alt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FE71F666-638C-3B44-B26A-30D8F67CEDF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271125" y="6411951"/>
            <a:ext cx="1093724" cy="3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4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 Neue LT Std 55 Roman" panose="020B0604020202020204" pitchFamily="34" charset="77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 Neue LT Std 55 Roman" panose="020B0604020202020204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Neue LT Std 55 Roman" panose="020B0604020202020204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 Neue LT Std 55 Roman" panose="020B0604020202020204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 LT Std 55 Roman" panose="020B0604020202020204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Neue LT Std 55 Roman" panose="020B0604020202020204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">
            <a:extLst>
              <a:ext uri="{FF2B5EF4-FFF2-40B4-BE49-F238E27FC236}">
                <a16:creationId xmlns:a16="http://schemas.microsoft.com/office/drawing/2014/main" id="{898DAD05-B293-AF4B-8CD6-3117CF80F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396" y="4250761"/>
            <a:ext cx="6616169" cy="903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Flama Ultralight" pitchFamily="-84" charset="0"/>
                <a:ea typeface="MS PGothic" panose="020B0600070205080204" pitchFamily="34" charset="-128"/>
                <a:cs typeface="Flama Ultralight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de-DE" altLang="de-DE" sz="1600" b="1" dirty="0">
                <a:solidFill>
                  <a:schemeClr val="bg1"/>
                </a:solidFill>
                <a:latin typeface="Helvetica Neue LT Std 75" panose="020B0604020202020204" pitchFamily="34" charset="77"/>
                <a:cs typeface="Arial" panose="020B0604020202020204" pitchFamily="34" charset="0"/>
              </a:rPr>
              <a:t>Modul 4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sz="1400" dirty="0">
                <a:solidFill>
                  <a:schemeClr val="bg1"/>
                </a:solidFill>
                <a:latin typeface="Helvetica Neue LT Std 35 Thin" panose="020B0403020202020204" pitchFamily="34" charset="77"/>
                <a:cs typeface="Arial" panose="020B0604020202020204" pitchFamily="34" charset="0"/>
              </a:rPr>
              <a:t>Vertiefte Recherche und Realbegegnungen/Praxiskontakte</a:t>
            </a:r>
          </a:p>
          <a:p>
            <a:pPr eaLnBrk="1" hangingPunct="1">
              <a:lnSpc>
                <a:spcPct val="250000"/>
              </a:lnSpc>
              <a:spcBef>
                <a:spcPct val="0"/>
              </a:spcBef>
              <a:buNone/>
            </a:pPr>
            <a:r>
              <a:rPr lang="de-DE" altLang="de-DE" sz="1100" dirty="0">
                <a:solidFill>
                  <a:schemeClr val="bg1"/>
                </a:solidFill>
                <a:latin typeface="Helvetica Neue LT Std 35 Thin" panose="020B0403020202020204" pitchFamily="34" charset="77"/>
                <a:cs typeface="Arial" panose="020B0604020202020204" pitchFamily="34" charset="0"/>
              </a:rPr>
              <a:t>Schuljahr 2020/21</a:t>
            </a:r>
          </a:p>
        </p:txBody>
      </p:sp>
    </p:spTree>
    <p:extLst>
      <p:ext uri="{BB962C8B-B14F-4D97-AF65-F5344CB8AC3E}">
        <p14:creationId xmlns:p14="http://schemas.microsoft.com/office/powerpoint/2010/main" val="118345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39D33-CFCE-1545-BFC0-89BFFEF55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680" y="2319501"/>
            <a:ext cx="4395791" cy="1109499"/>
          </a:xfrm>
        </p:spPr>
        <p:txBody>
          <a:bodyPr>
            <a:normAutofit/>
          </a:bodyPr>
          <a:lstStyle/>
          <a:p>
            <a:r>
              <a:rPr lang="de-DE" sz="2800" dirty="0" err="1"/>
              <a:t>realbegegnungen</a:t>
            </a:r>
            <a:endParaRPr lang="de-DE" sz="28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9E83A4-69DE-B443-94DD-FF8EC06E5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7680" y="1694164"/>
            <a:ext cx="2191134" cy="625337"/>
          </a:xfrm>
        </p:spPr>
        <p:txBody>
          <a:bodyPr>
            <a:normAutofit/>
          </a:bodyPr>
          <a:lstStyle/>
          <a:p>
            <a:r>
              <a:rPr lang="de-DE" sz="1600" dirty="0"/>
              <a:t>Variante 1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08B6890-3215-084D-BA97-8A2EE3107DA7}"/>
              </a:ext>
            </a:extLst>
          </p:cNvPr>
          <p:cNvSpPr txBox="1">
            <a:spLocks/>
          </p:cNvSpPr>
          <p:nvPr/>
        </p:nvSpPr>
        <p:spPr>
          <a:xfrm>
            <a:off x="7339943" y="2392429"/>
            <a:ext cx="4220312" cy="136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cap="all">
                <a:solidFill>
                  <a:schemeClr val="bg1"/>
                </a:solidFill>
                <a:latin typeface="Helvetica Neue LT Std 75" panose="020B0604020202020204" pitchFamily="34" charset="77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de-DE" sz="2800" dirty="0"/>
              <a:t>Bilden von </a:t>
            </a:r>
            <a:br>
              <a:rPr lang="de-DE" sz="2800" dirty="0"/>
            </a:br>
            <a:r>
              <a:rPr lang="de-DE" sz="2800" dirty="0"/>
              <a:t>Recherche-Teams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7A08B7BF-C401-D140-BE55-676DB74AFECA}"/>
              </a:ext>
            </a:extLst>
          </p:cNvPr>
          <p:cNvSpPr txBox="1">
            <a:spLocks/>
          </p:cNvSpPr>
          <p:nvPr/>
        </p:nvSpPr>
        <p:spPr>
          <a:xfrm>
            <a:off x="7339943" y="819314"/>
            <a:ext cx="4220312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 cap="all" spc="0">
                <a:solidFill>
                  <a:srgbClr val="FFFFFF"/>
                </a:solidFill>
                <a:latin typeface="Helvetica Neue LT Std 35 Thin" panose="020B0403020202020204" pitchFamily="34" charset="77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Helvetica Neue LT Std 55 Roman" panose="020B0604020202020204" pitchFamily="34" charset="77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Helvetica Neue LT Std 55 Roman" panose="020B0604020202020204" pitchFamily="34" charset="77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Helvetica Neue LT Std 55 Roman" panose="020B0604020202020204" pitchFamily="34" charset="77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Helvetica Neue LT Std 55 Roman" panose="020B0604020202020204" pitchFamily="34" charset="77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dirty="0"/>
              <a:t>Variante 2</a:t>
            </a:r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48BD53A2-118B-3044-9627-FBEE4F2DB0EB}"/>
              </a:ext>
            </a:extLst>
          </p:cNvPr>
          <p:cNvCxnSpPr/>
          <p:nvPr/>
        </p:nvCxnSpPr>
        <p:spPr>
          <a:xfrm>
            <a:off x="6090390" y="734885"/>
            <a:ext cx="0" cy="50432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0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39D33-CFCE-1545-BFC0-89BFFEF5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realbegegnungen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9E83A4-69DE-B443-94DD-FF8EC06E59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Variante 1</a:t>
            </a:r>
          </a:p>
        </p:txBody>
      </p:sp>
    </p:spTree>
    <p:extLst>
      <p:ext uri="{BB962C8B-B14F-4D97-AF65-F5344CB8AC3E}">
        <p14:creationId xmlns:p14="http://schemas.microsoft.com/office/powerpoint/2010/main" val="202046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D3EAC4-2F7E-E846-8251-735BF3B2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/>
              <a:t>Vertiefende Recherche und</a:t>
            </a:r>
            <a:br>
              <a:rPr lang="de-AT" altLang="de-DE" dirty="0"/>
            </a:br>
            <a:r>
              <a:rPr lang="de-AT" altLang="de-DE" dirty="0"/>
              <a:t>Realbegegnungen/Praxiskontakte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CBC65-4EB3-1C47-8480-7231B4A11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3343"/>
            <a:ext cx="7890674" cy="4083620"/>
          </a:xfrm>
        </p:spPr>
        <p:txBody>
          <a:bodyPr/>
          <a:lstStyle/>
          <a:p>
            <a:pPr marL="0" indent="0">
              <a:buNone/>
            </a:pPr>
            <a:r>
              <a:rPr lang="de-DE" altLang="de-DE" dirty="0">
                <a:highlight>
                  <a:srgbClr val="FFFF00"/>
                </a:highlight>
              </a:rPr>
              <a:t>Bitte von der Lehrkraft nach eigenen Erfahrungen bzw. Angeboten der Schule zu ergänzen:</a:t>
            </a:r>
            <a:endParaRPr lang="de-AT" altLang="de-DE" dirty="0"/>
          </a:p>
          <a:p>
            <a:pPr marL="0" indent="0">
              <a:buNone/>
            </a:pPr>
            <a:endParaRPr lang="de-AT" altLang="de-DE" dirty="0"/>
          </a:p>
          <a:p>
            <a:r>
              <a:rPr lang="de-AT" altLang="de-DE" dirty="0"/>
              <a:t>Unser/</a:t>
            </a:r>
            <a:r>
              <a:rPr lang="de-AT" altLang="de-DE" dirty="0" err="1"/>
              <a:t>e</a:t>
            </a:r>
            <a:r>
              <a:rPr lang="de-AT" altLang="de-DE" dirty="0"/>
              <a:t> Experte/Expertin heute ist:</a:t>
            </a:r>
          </a:p>
          <a:p>
            <a:r>
              <a:rPr lang="de-AT" altLang="de-DE" dirty="0"/>
              <a:t>Zum Ablauf: </a:t>
            </a:r>
            <a:r>
              <a:rPr lang="de-AT" altLang="de-DE" dirty="0">
                <a:highlight>
                  <a:srgbClr val="FFFF00"/>
                </a:highlight>
              </a:rPr>
              <a:t>bitte ergänzen</a:t>
            </a:r>
          </a:p>
          <a:p>
            <a:pPr marL="0" indent="0">
              <a:buNone/>
            </a:pPr>
            <a:endParaRPr lang="de-AT" altLang="de-DE" dirty="0"/>
          </a:p>
          <a:p>
            <a:pPr marL="0" indent="0">
              <a:buNone/>
              <a:defRPr/>
            </a:pPr>
            <a:r>
              <a:rPr lang="de-DE" dirty="0"/>
              <a:t>Umfangreiche Informationsmöglichkeiten </a:t>
            </a:r>
            <a:r>
              <a:rPr lang="de-AT" altLang="de-DE" dirty="0">
                <a:cs typeface="Flama Ultralight" pitchFamily="-84" charset="0"/>
              </a:rPr>
              <a:t>finden Sie auf der Website: </a:t>
            </a:r>
          </a:p>
          <a:p>
            <a:pPr marL="0" indent="0">
              <a:buNone/>
              <a:defRPr/>
            </a:pPr>
            <a:r>
              <a:rPr lang="de-AT" altLang="de-DE" dirty="0">
                <a:cs typeface="Flama Ultralight" pitchFamily="-84" charset="0"/>
              </a:rPr>
              <a:t>www.18plus.at/</a:t>
            </a:r>
            <a:r>
              <a:rPr lang="de-AT" altLang="de-DE" dirty="0" err="1">
                <a:cs typeface="Flama Ultralight" pitchFamily="-84" charset="0"/>
              </a:rPr>
              <a:t>fuer</a:t>
            </a:r>
            <a:r>
              <a:rPr lang="de-AT" altLang="de-DE" dirty="0">
                <a:cs typeface="Flama Ultralight" pitchFamily="-84" charset="0"/>
              </a:rPr>
              <a:t>-</a:t>
            </a:r>
            <a:r>
              <a:rPr lang="de-AT" altLang="de-DE" dirty="0" err="1">
                <a:cs typeface="Flama Ultralight" pitchFamily="-84" charset="0"/>
              </a:rPr>
              <a:t>schueler</a:t>
            </a:r>
            <a:r>
              <a:rPr lang="de-AT" altLang="de-DE" dirty="0">
                <a:cs typeface="Flama Ultralight" pitchFamily="-84" charset="0"/>
              </a:rPr>
              <a:t>-innen/</a:t>
            </a:r>
            <a:r>
              <a:rPr lang="de-AT" altLang="de-DE" dirty="0" err="1">
                <a:cs typeface="Flama Ultralight" pitchFamily="-84" charset="0"/>
              </a:rPr>
              <a:t>ueberblick.html</a:t>
            </a:r>
            <a:endParaRPr lang="de-DE" dirty="0"/>
          </a:p>
          <a:p>
            <a:pPr marL="0" indent="0">
              <a:buNone/>
            </a:pP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273978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39D33-CFCE-1545-BFC0-89BFFEF5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Bilden von </a:t>
            </a:r>
            <a:br>
              <a:rPr lang="de-DE" dirty="0"/>
            </a:br>
            <a:r>
              <a:rPr lang="de-DE" dirty="0"/>
              <a:t>Recherche-Teams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9E83A4-69DE-B443-94DD-FF8EC06E59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Variante 2</a:t>
            </a:r>
          </a:p>
        </p:txBody>
      </p:sp>
    </p:spTree>
    <p:extLst>
      <p:ext uri="{BB962C8B-B14F-4D97-AF65-F5344CB8AC3E}">
        <p14:creationId xmlns:p14="http://schemas.microsoft.com/office/powerpoint/2010/main" val="269485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D3EAC4-2F7E-E846-8251-735BF3B2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/>
              <a:t>Vertiefende Recherche und</a:t>
            </a:r>
            <a:br>
              <a:rPr lang="de-AT" altLang="de-DE" dirty="0"/>
            </a:br>
            <a:r>
              <a:rPr lang="de-AT" altLang="de-DE" dirty="0"/>
              <a:t>Realbegegnungen/Praxiskontakte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44CBC65-4EB3-1C47-8480-7231B4A11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3343"/>
            <a:ext cx="7890674" cy="408362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de-DE" altLang="de-DE" b="1" dirty="0">
                <a:latin typeface="Helvetica Neue LT Std 75" panose="020B0604020202020204" pitchFamily="34" charset="77"/>
              </a:rPr>
              <a:t>Was sind Recherche-Teams?</a:t>
            </a:r>
          </a:p>
          <a:p>
            <a:pPr>
              <a:defRPr/>
            </a:pPr>
            <a:r>
              <a:rPr lang="de-DE" altLang="de-DE" dirty="0"/>
              <a:t>Bilden von Kleingruppen aufgrund ähnlicher Interessen</a:t>
            </a:r>
          </a:p>
          <a:p>
            <a:pPr>
              <a:defRPr/>
            </a:pPr>
            <a:r>
              <a:rPr lang="de-DE" altLang="de-DE" dirty="0"/>
              <a:t>Planen der nächsten Schritte in der Recherche</a:t>
            </a:r>
          </a:p>
          <a:p>
            <a:pPr>
              <a:defRPr/>
            </a:pPr>
            <a:r>
              <a:rPr lang="de-DE" altLang="de-DE" dirty="0" err="1"/>
              <a:t>Ggfalls</a:t>
            </a:r>
            <a:r>
              <a:rPr lang="de-DE" altLang="de-DE" dirty="0"/>
              <a:t> arbeitsteilige Recherche und vereinbaren von nächsten Terminen</a:t>
            </a:r>
          </a:p>
          <a:p>
            <a:pPr>
              <a:defRPr/>
            </a:pPr>
            <a:r>
              <a:rPr lang="de-DE" altLang="de-DE" dirty="0"/>
              <a:t>Austausch und gemeinsame Reflexion</a:t>
            </a:r>
          </a:p>
          <a:p>
            <a:pPr marL="0" indent="0">
              <a:buNone/>
              <a:defRPr/>
            </a:pPr>
            <a:endParaRPr lang="de-DE" altLang="de-DE" dirty="0"/>
          </a:p>
          <a:p>
            <a:pPr marL="0" indent="0">
              <a:buNone/>
              <a:defRPr/>
            </a:pPr>
            <a:r>
              <a:rPr lang="de-DE" altLang="de-DE" b="1" dirty="0">
                <a:latin typeface="Helvetica Neue LT Std 75" panose="020B0604020202020204" pitchFamily="34" charset="77"/>
              </a:rPr>
              <a:t>Wie setzen wir es um?</a:t>
            </a:r>
          </a:p>
          <a:p>
            <a:pPr>
              <a:defRPr/>
            </a:pPr>
            <a:r>
              <a:rPr lang="de-DE" altLang="de-DE" dirty="0"/>
              <a:t>Suchen Sie sich Personen, die ähnliche Interessen haben</a:t>
            </a:r>
          </a:p>
          <a:p>
            <a:pPr>
              <a:defRPr/>
            </a:pPr>
            <a:r>
              <a:rPr lang="de-DE" altLang="de-DE" dirty="0"/>
              <a:t>Besprechen Sie die Fragen auf dem Arbeitsblatt „Meine Recherche – Nächste Schritte“  (Seite 24)</a:t>
            </a:r>
          </a:p>
          <a:p>
            <a:pPr marL="0" indent="0">
              <a:buNone/>
              <a:defRPr/>
            </a:pPr>
            <a:endParaRPr lang="de-DE" dirty="0"/>
          </a:p>
          <a:p>
            <a:pPr marL="0" indent="0">
              <a:buNone/>
              <a:defRPr/>
            </a:pPr>
            <a:r>
              <a:rPr lang="de-DE" dirty="0"/>
              <a:t>Umfangreiche Informationsmöglichkeiten </a:t>
            </a:r>
            <a:r>
              <a:rPr lang="de-AT" altLang="de-DE" dirty="0">
                <a:cs typeface="Flama Ultralight" pitchFamily="-84" charset="0"/>
              </a:rPr>
              <a:t>finden Sie auf der Website: </a:t>
            </a:r>
          </a:p>
          <a:p>
            <a:pPr marL="0" indent="0">
              <a:buNone/>
              <a:defRPr/>
            </a:pPr>
            <a:r>
              <a:rPr lang="de-AT" altLang="de-DE" dirty="0">
                <a:cs typeface="Flama Ultralight" pitchFamily="-84" charset="0"/>
              </a:rPr>
              <a:t>www.18plus.at/</a:t>
            </a:r>
            <a:r>
              <a:rPr lang="de-AT" altLang="de-DE" dirty="0" err="1">
                <a:cs typeface="Flama Ultralight" pitchFamily="-84" charset="0"/>
              </a:rPr>
              <a:t>fuer</a:t>
            </a:r>
            <a:r>
              <a:rPr lang="de-AT" altLang="de-DE" dirty="0">
                <a:cs typeface="Flama Ultralight" pitchFamily="-84" charset="0"/>
              </a:rPr>
              <a:t>-</a:t>
            </a:r>
            <a:r>
              <a:rPr lang="de-AT" altLang="de-DE" dirty="0" err="1">
                <a:cs typeface="Flama Ultralight" pitchFamily="-84" charset="0"/>
              </a:rPr>
              <a:t>schueler</a:t>
            </a:r>
            <a:r>
              <a:rPr lang="de-AT" altLang="de-DE" dirty="0">
                <a:cs typeface="Flama Ultralight" pitchFamily="-84" charset="0"/>
              </a:rPr>
              <a:t>-innen/</a:t>
            </a:r>
            <a:r>
              <a:rPr lang="de-AT" altLang="de-DE" dirty="0" err="1">
                <a:cs typeface="Flama Ultralight" pitchFamily="-84" charset="0"/>
              </a:rPr>
              <a:t>ueberblick.html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80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3C3811-462B-D748-9CFE-C5B835E7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801" y="2319501"/>
            <a:ext cx="6091615" cy="1362075"/>
          </a:xfrm>
        </p:spPr>
        <p:txBody>
          <a:bodyPr>
            <a:normAutofit fontScale="90000"/>
          </a:bodyPr>
          <a:lstStyle/>
          <a:p>
            <a:r>
              <a:rPr lang="de-DE" sz="2200" b="0" dirty="0">
                <a:latin typeface="Helvetica Neue LT Std 35 Thin" panose="020B0403020202020204" pitchFamily="34" charset="77"/>
              </a:rPr>
              <a:t>Arbeitsblatt</a:t>
            </a:r>
            <a:br>
              <a:rPr lang="de-DE" dirty="0"/>
            </a:br>
            <a:r>
              <a:rPr lang="de-DE" sz="4400" dirty="0"/>
              <a:t>Meine Recherche – Nächste Schritte</a:t>
            </a:r>
            <a:br>
              <a:rPr lang="de-DE" dirty="0"/>
            </a:br>
            <a:br>
              <a:rPr lang="de-DE" sz="3100" dirty="0"/>
            </a:br>
            <a:r>
              <a:rPr lang="de-DE" sz="1200" b="0" dirty="0">
                <a:latin typeface="Helvetica Neue LT Std 35 Thin" panose="020B0403020202020204" pitchFamily="34" charset="77"/>
              </a:rPr>
              <a:t>Schülerfolder Seite 24</a:t>
            </a:r>
          </a:p>
        </p:txBody>
      </p:sp>
      <p:pic>
        <p:nvPicPr>
          <p:cNvPr id="6" name="Inhaltsplatzhalter 4">
            <a:extLst>
              <a:ext uri="{FF2B5EF4-FFF2-40B4-BE49-F238E27FC236}">
                <a16:creationId xmlns:a16="http://schemas.microsoft.com/office/drawing/2014/main" id="{FD9E0A1F-1254-5542-A4CA-8681B04A5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009" y="812166"/>
            <a:ext cx="3685595" cy="48892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085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Macintosh PowerPoint</Application>
  <PresentationFormat>Breitbild</PresentationFormat>
  <Paragraphs>33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Arial</vt:lpstr>
      <vt:lpstr>Calibri</vt:lpstr>
      <vt:lpstr>Helvetica Neue LT Std 35 Thin</vt:lpstr>
      <vt:lpstr>Helvetica Neue LT Std 45 Light</vt:lpstr>
      <vt:lpstr>Helvetica Neue LT Std 55 Roman</vt:lpstr>
      <vt:lpstr>Helvetica Neue LT Std 75</vt:lpstr>
      <vt:lpstr>Office</vt:lpstr>
      <vt:lpstr>PowerPoint-Präsentation</vt:lpstr>
      <vt:lpstr>realbegegnungen</vt:lpstr>
      <vt:lpstr>realbegegnungen</vt:lpstr>
      <vt:lpstr>Vertiefende Recherche und Realbegegnungen/Praxiskontakte</vt:lpstr>
      <vt:lpstr>Bilden von  Recherche-Teams</vt:lpstr>
      <vt:lpstr>Vertiefende Recherche und Realbegegnungen/Praxiskontakte</vt:lpstr>
      <vt:lpstr>Arbeitsblatt Meine Recherche – Nächste Schritte  Schülerfolder Seite 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Johanna Heller</dc:creator>
  <cp:lastModifiedBy>Johanna Heller</cp:lastModifiedBy>
  <cp:revision>30</cp:revision>
  <dcterms:created xsi:type="dcterms:W3CDTF">2020-04-03T10:16:16Z</dcterms:created>
  <dcterms:modified xsi:type="dcterms:W3CDTF">2020-10-21T07:42:20Z</dcterms:modified>
</cp:coreProperties>
</file>