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287" r:id="rId3"/>
  </p:sldMasterIdLst>
  <p:notesMasterIdLst>
    <p:notesMasterId r:id="rId15"/>
  </p:notesMasterIdLst>
  <p:handoutMasterIdLst>
    <p:handoutMasterId r:id="rId16"/>
  </p:handoutMasterIdLst>
  <p:sldIdLst>
    <p:sldId id="256" r:id="rId4"/>
    <p:sldId id="258" r:id="rId5"/>
    <p:sldId id="276" r:id="rId6"/>
    <p:sldId id="260" r:id="rId7"/>
    <p:sldId id="261" r:id="rId8"/>
    <p:sldId id="262" r:id="rId9"/>
    <p:sldId id="263" r:id="rId10"/>
    <p:sldId id="264" r:id="rId11"/>
    <p:sldId id="267" r:id="rId12"/>
    <p:sldId id="270" r:id="rId13"/>
    <p:sldId id="275" r:id="rId14"/>
  </p:sldIdLst>
  <p:sldSz cx="9144000" cy="6858000" type="screen4x3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30E"/>
    <a:srgbClr val="258DD9"/>
    <a:srgbClr val="ABCB2A"/>
    <a:srgbClr val="009D7D"/>
    <a:srgbClr val="D8056A"/>
    <a:srgbClr val="7D94A0"/>
    <a:srgbClr val="E97917"/>
    <a:srgbClr val="0092D2"/>
    <a:srgbClr val="89B71D"/>
    <a:srgbClr val="73B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9" autoAdjust="0"/>
    <p:restoredTop sz="90612" autoAdjust="0"/>
  </p:normalViewPr>
  <p:slideViewPr>
    <p:cSldViewPr snapToGrid="0" snapToObjects="1">
      <p:cViewPr varScale="1">
        <p:scale>
          <a:sx n="111" d="100"/>
          <a:sy n="111" d="100"/>
        </p:scale>
        <p:origin x="248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9E716AA9-F84B-4753-8B92-C01D7979D9F8}" type="datetimeFigureOut">
              <a:rPr lang="de-DE" altLang="de-DE"/>
              <a:pPr>
                <a:defRPr/>
              </a:pPr>
              <a:t>20.05.21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fld id="{6A613537-225E-439E-ADFF-D38696F0AAD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7754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0A35359-6896-451F-9A7B-7BAA6D6E56E0}" type="datetimeFigureOut">
              <a:rPr lang="de-AT"/>
              <a:pPr>
                <a:defRPr/>
              </a:pPr>
              <a:t>20.05.21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4B96E700-A49D-42D9-9D89-1C9DE10E78B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401366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01101-B143-423A-9D62-64D78A8AF7B4}" type="slidenum">
              <a:rPr lang="de-AT" smtClean="0"/>
              <a:pPr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7367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4322-B553-44AE-A1AA-DFF6F01CE602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1098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>
                <a:solidFill>
                  <a:srgbClr val="FF0000"/>
                </a:solidFill>
                <a:latin typeface="Flama Ultralight" pitchFamily="-84" charset="0"/>
                <a:cs typeface="Flama Ultralight" pitchFamily="-84" charset="0"/>
              </a:rPr>
              <a:t>„live“ Vorführung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6E700-A49D-42D9-9D89-1C9DE10E78B1}" type="slidenum">
              <a:rPr lang="de-AT" altLang="de-DE" smtClean="0"/>
              <a:pPr/>
              <a:t>7</a:t>
            </a:fld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3219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>
                <a:solidFill>
                  <a:srgbClr val="FF0000"/>
                </a:solidFill>
                <a:latin typeface="Flama Ultralight" pitchFamily="-84" charset="0"/>
                <a:cs typeface="Flama Ultralight" pitchFamily="-84" charset="0"/>
              </a:rPr>
              <a:t>„live“ Vorführung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6E700-A49D-42D9-9D89-1C9DE10E78B1}" type="slidenum">
              <a:rPr lang="de-AT" altLang="de-DE" smtClean="0"/>
              <a:pPr/>
              <a:t>8</a:t>
            </a:fld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3219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E321429C-F5A1-334F-9A10-E72EC6F819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9999" y="1270000"/>
            <a:ext cx="7978526" cy="1054449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de-AT" sz="3600" b="1" dirty="0">
                <a:solidFill>
                  <a:srgbClr val="E6330E"/>
                </a:solidFill>
                <a:latin typeface="Corbel" panose="020B0503020204020204" pitchFamily="34" charset="0"/>
              </a:rPr>
              <a:t>Derzeitiger Ausbaustand von 18plus (Schuljahr 2020/21)</a:t>
            </a:r>
            <a:endParaRPr lang="de-AT" dirty="0"/>
          </a:p>
        </p:txBody>
      </p:sp>
      <p:sp>
        <p:nvSpPr>
          <p:cNvPr id="8" name="Untertitel 1">
            <a:extLst>
              <a:ext uri="{FF2B5EF4-FFF2-40B4-BE49-F238E27FC236}">
                <a16:creationId xmlns:a16="http://schemas.microsoft.com/office/drawing/2014/main" id="{D537C9D2-2168-5C48-A3DA-02E245849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999" y="2414799"/>
            <a:ext cx="7978526" cy="1853851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de-AT" dirty="0"/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BEE14D66-1949-4343-BFF9-978D628791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5588000"/>
            <a:ext cx="3422650" cy="55403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>
                <a:latin typeface="Corbel" panose="020B0503020204020204" pitchFamily="34" charset="0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6641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97D22E-BF5A-D24B-AE15-6BF4E6604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82056A9-8C02-184B-B8DF-8AD464650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3541E6-C857-3548-9ABC-2AC3E87A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5C7308-ECD5-4441-B87B-8F0BAD10C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EC807E-A075-5943-8814-712BCB0F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EA674C-F211-264F-BDAF-AF998EA29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C45E6AF-41A3-8A41-80D0-4B9305FEE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1BB27C-E921-F546-A3C0-3ECE0564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C11CEA-AA6F-6C49-83F0-610A93D1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3ABF7F-D71E-B140-9A00-1603F1FE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01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117A3FC1-568E-1543-BA65-32DE6F4AC9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1317625"/>
            <a:ext cx="7978525" cy="829455"/>
          </a:xfrm>
        </p:spPr>
        <p:txBody>
          <a:bodyPr/>
          <a:lstStyle>
            <a:lvl1pPr>
              <a:defRPr sz="2400">
                <a:latin typeface="Corbel" panose="020B0503020204020204" pitchFamily="34" charset="0"/>
              </a:defRPr>
            </a:lvl1pPr>
          </a:lstStyle>
          <a:p>
            <a:r>
              <a:rPr lang="de-AT" sz="1400" b="1" dirty="0">
                <a:solidFill>
                  <a:srgbClr val="E6330E"/>
                </a:solidFill>
                <a:latin typeface="Corbel" panose="020B0503020204020204" pitchFamily="34" charset="0"/>
              </a:rPr>
              <a:t>Derzeitiger Ausbaustand von 18plus (Schuljahr 2020/21)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ED38CE00-EC6A-0E43-9D59-F4C7BD3A33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750" y="2077200"/>
            <a:ext cx="7978775" cy="39227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9" name="Fußzeilenplatzhalter 3">
            <a:extLst>
              <a:ext uri="{FF2B5EF4-FFF2-40B4-BE49-F238E27FC236}">
                <a16:creationId xmlns:a16="http://schemas.microsoft.com/office/drawing/2014/main" id="{203442BA-55BD-2F4D-9880-565CD211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0000" y="6387002"/>
            <a:ext cx="6875916" cy="266700"/>
          </a:xfr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de-AT" dirty="0"/>
              <a:t>Präsentationstitel</a:t>
            </a:r>
          </a:p>
        </p:txBody>
      </p:sp>
      <p:sp>
        <p:nvSpPr>
          <p:cNvPr id="10" name="Foliennummernplatzhalter 4">
            <a:extLst>
              <a:ext uri="{FF2B5EF4-FFF2-40B4-BE49-F238E27FC236}">
                <a16:creationId xmlns:a16="http://schemas.microsoft.com/office/drawing/2014/main" id="{AEE56FC1-5B81-5142-8B77-502FB9A22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04003" y="6387002"/>
            <a:ext cx="814522" cy="266700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3179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6B0A09-6FE6-AF4C-B979-3244917B1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123E74-A1CA-5145-B290-31D276ADF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86E9C0-CBCE-6F4C-B3BC-58E9BF0CD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3DA8F8-FF1B-2E47-B610-6E080099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1B0520-69CE-3C46-9521-824E731F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82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271A4F-B46D-A64A-B1D1-6F57C4CF2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C44B45-DA62-ED42-A5C7-CF62D6673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408BCF6-ECDE-1849-9904-3DA52B216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D69725-B01D-7E42-8826-81A79245D0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16ED6B-B990-8F48-83EF-369BA4A6C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3E4C47-0231-6441-B29E-BFF8E628B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4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56F30E-AF3D-8B4F-BFC5-BB901C1CE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564759-9BAC-F541-BA07-DD31D98AC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197905D-09B4-1D47-939B-87BB508FF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DD6110C-7E4F-D44E-A170-7DCFF5312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3B08D9C-3556-434C-9AC4-E3EAB0FEA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6D2E9BE-0EED-4542-AF9A-4A2A2E81CD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5075C7-8914-C346-84B3-A54369117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DC0BA36-BAF3-8948-9C3F-F8055DD6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58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AE6483-3D77-F545-A084-3323B3E3C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1EEE2E5-3EC7-224A-A4AB-7D4542E8E4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CBEF5C-1A2F-634C-BCAB-185A4C49E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F1DE47A-9405-7442-8B92-F44D3D57F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95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615674D-5236-2344-B28D-C690F5D1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AAA1D98-0BE9-3C46-99B2-B5F50C16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5807024-089B-AE4B-B605-EE0C382F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68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B14AD-DCA5-E045-A7DE-44F20B14C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3F5145-FF46-AF42-A8AB-DCF7D9270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790C41-B2A4-B94F-A3D6-A29D738F4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1951F0-3B3F-684C-8787-D19BB1CFB4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1E7A32-8B9D-AF4C-A76F-B0738174C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B3185A2-09F3-0D43-8025-200D2B59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08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7482A-D3A1-B34C-BD28-ED1363F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E766E5-B56E-9C48-ADDA-BC8EC9C73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6F8FBA2-3D83-9F4C-9729-0512D8B30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8A8E9A-08E7-7F4B-B907-18251755D9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9BEF64-8465-6E4B-A43F-42565D7E111B}" type="datetimeFigureOut">
              <a:rPr lang="de-DE" smtClean="0"/>
              <a:t>20.05.21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B7ABF2-C536-AB49-A593-6371054FE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4AB6FA-8141-D34F-8900-10145B027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CFABD6C-78D2-594B-A89F-3EC5F4EBCF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566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BKA-2018\BKA2018-Brief\REPUBLIK-AT-DOKUMENTVORLAGEN\POTX\HG_Powerpoint_4zu3.png">
            <a:extLst>
              <a:ext uri="{FF2B5EF4-FFF2-40B4-BE49-F238E27FC236}">
                <a16:creationId xmlns:a16="http://schemas.microsoft.com/office/drawing/2014/main" id="{204D5F01-81B2-C74D-AFD5-33DAE55C28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elplatzhalter 1">
            <a:extLst>
              <a:ext uri="{FF2B5EF4-FFF2-40B4-BE49-F238E27FC236}">
                <a16:creationId xmlns:a16="http://schemas.microsoft.com/office/drawing/2014/main" id="{8647F14A-79DB-F141-893F-E6582CB14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317625"/>
            <a:ext cx="7978525" cy="82945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AT" sz="4400" b="1" dirty="0">
                <a:solidFill>
                  <a:srgbClr val="E6330E"/>
                </a:solidFill>
                <a:latin typeface="Corbel" panose="020B0503020204020204" pitchFamily="34" charset="0"/>
              </a:rPr>
              <a:t>Derzeitiger Ausbaustand von 18plus (Schuljahr 2020/21)</a:t>
            </a:r>
            <a:endParaRPr lang="de-AT" dirty="0"/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5B4A1609-6052-0348-AD38-754C550FC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075867"/>
            <a:ext cx="7978525" cy="40661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 </a:t>
            </a:r>
            <a:br>
              <a:rPr lang="de-DE" dirty="0"/>
            </a:br>
            <a:r>
              <a:rPr lang="de-DE" dirty="0"/>
              <a:t>Erste Ebene </a:t>
            </a:r>
          </a:p>
          <a:p>
            <a:pPr lvl="1"/>
            <a:r>
              <a:rPr lang="de-DE" dirty="0"/>
              <a:t>Zweite Ebene – wie Ebene zuvor</a:t>
            </a:r>
          </a:p>
          <a:p>
            <a:pPr lvl="2"/>
            <a:r>
              <a:rPr lang="de-DE" dirty="0"/>
              <a:t>Dritte Ebene – wie Ebene zuvor</a:t>
            </a:r>
          </a:p>
        </p:txBody>
      </p:sp>
      <p:sp>
        <p:nvSpPr>
          <p:cNvPr id="10" name="Fußzeilenplatzhalter 12">
            <a:extLst>
              <a:ext uri="{FF2B5EF4-FFF2-40B4-BE49-F238E27FC236}">
                <a16:creationId xmlns:a16="http://schemas.microsoft.com/office/drawing/2014/main" id="{7D7B7368-763A-5045-ACFC-B518A9328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87002"/>
            <a:ext cx="6875916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de-AT" dirty="0"/>
              <a:t>Präsentationstitel</a:t>
            </a:r>
          </a:p>
        </p:txBody>
      </p:sp>
      <p:sp>
        <p:nvSpPr>
          <p:cNvPr id="11" name="Foliennummernplatzhalter 13">
            <a:extLst>
              <a:ext uri="{FF2B5EF4-FFF2-40B4-BE49-F238E27FC236}">
                <a16:creationId xmlns:a16="http://schemas.microsoft.com/office/drawing/2014/main" id="{DA30E645-6EFB-F84E-977E-5BFD063016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8201" y="6387002"/>
            <a:ext cx="960324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14F8184-DCC3-E749-B23E-F27594CFB4E9}"/>
              </a:ext>
            </a:extLst>
          </p:cNvPr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>
                <a:solidFill>
                  <a:schemeClr val="tx2"/>
                </a:solidFill>
              </a:rPr>
              <a:t>bmbwf.gv.at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EED542A-1918-8049-9744-2309ECF0EE68}"/>
              </a:ext>
            </a:extLst>
          </p:cNvPr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02" y="208971"/>
            <a:ext cx="2746416" cy="6654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469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89" r:id="rId2"/>
    <p:sldLayoutId id="2147484290" r:id="rId3"/>
    <p:sldLayoutId id="2147484291" r:id="rId4"/>
    <p:sldLayoutId id="2147484292" r:id="rId5"/>
    <p:sldLayoutId id="2147484293" r:id="rId6"/>
    <p:sldLayoutId id="2147484294" r:id="rId7"/>
    <p:sldLayoutId id="2147484295" r:id="rId8"/>
    <p:sldLayoutId id="2147484296" r:id="rId9"/>
    <p:sldLayoutId id="2147484297" r:id="rId10"/>
    <p:sldLayoutId id="21474842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999" y="1270000"/>
            <a:ext cx="7978526" cy="105444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Die psychologische Studierendenberatung 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>an der Schnittstelle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9" y="2414799"/>
            <a:ext cx="7978526" cy="1853851"/>
          </a:xfrm>
        </p:spPr>
        <p:txBody>
          <a:bodyPr>
            <a:normAutofit fontScale="85000" lnSpcReduction="10000"/>
          </a:bodyPr>
          <a:lstStyle/>
          <a:p>
            <a:r>
              <a:rPr lang="de-DE" sz="2000" b="1" dirty="0"/>
              <a:t>Schule – Tertiäre Ausbildung/Beruf: Herausforderungen, Erfahrungen und Chancen;</a:t>
            </a:r>
          </a:p>
          <a:p>
            <a:endParaRPr lang="de-AT" sz="2000" b="1" dirty="0"/>
          </a:p>
          <a:p>
            <a:pPr>
              <a:lnSpc>
                <a:spcPct val="120000"/>
              </a:lnSpc>
            </a:pPr>
            <a:r>
              <a:rPr lang="de-AT" sz="2000" dirty="0"/>
              <a:t>Mag. Dr. Kathrin </a:t>
            </a:r>
            <a:r>
              <a:rPr lang="de-AT" sz="2000" dirty="0" err="1"/>
              <a:t>Wodraschke</a:t>
            </a:r>
            <a:br>
              <a:rPr lang="de-AT" sz="2000" dirty="0"/>
            </a:br>
            <a:r>
              <a:rPr lang="de-AT" sz="2000" dirty="0"/>
              <a:t>Psychologische Studierendenberatung Wien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55F8CA7-3C9A-414A-ACFF-B658CA1C5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095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b="1" dirty="0">
                <a:solidFill>
                  <a:srgbClr val="E6330E"/>
                </a:solidFill>
              </a:rPr>
              <a:t>Herausforderungen Übergang Schule  Studieneinstieg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endParaRPr lang="de-DE" sz="1400" dirty="0">
              <a:solidFill>
                <a:schemeClr val="bg1"/>
              </a:solidFill>
            </a:endParaRPr>
          </a:p>
          <a:p>
            <a:pPr marL="360000">
              <a:defRPr/>
            </a:pPr>
            <a:r>
              <a:rPr lang="de-DE" sz="1400" dirty="0"/>
              <a:t>Veränderungen im Arbeitsverhalten:</a:t>
            </a:r>
          </a:p>
          <a:p>
            <a:pPr marL="149688" indent="0">
              <a:buNone/>
              <a:defRPr/>
            </a:pPr>
            <a:r>
              <a:rPr lang="de-DE" sz="1400" dirty="0"/>
              <a:t>         -   Akademischen Arbeitsstil aneignen (z.B.  Implikationen erkennen,</a:t>
            </a:r>
          </a:p>
          <a:p>
            <a:pPr marL="149688" indent="0">
              <a:buNone/>
              <a:defRPr/>
            </a:pPr>
            <a:r>
              <a:rPr lang="de-DE" sz="1400" dirty="0"/>
              <a:t>             Argumentieren, Textverständnis)</a:t>
            </a:r>
          </a:p>
          <a:p>
            <a:pPr marL="149688" indent="0">
              <a:buNone/>
              <a:defRPr/>
            </a:pPr>
            <a:r>
              <a:rPr lang="de-DE" sz="1400" dirty="0"/>
              <a:t>         -   Umstellung der Lerntechniken und der Lernorganisation   </a:t>
            </a:r>
          </a:p>
          <a:p>
            <a:pPr marL="17100" indent="0">
              <a:buNone/>
              <a:defRPr/>
            </a:pPr>
            <a:r>
              <a:rPr lang="de-DE" sz="1400" dirty="0"/>
              <a:t>           </a:t>
            </a:r>
          </a:p>
          <a:p>
            <a:pPr marL="360000">
              <a:defRPr/>
            </a:pPr>
            <a:r>
              <a:rPr lang="de-DE" sz="1400" dirty="0"/>
              <a:t>Balancefindung zwischen Autonomie und Abhängigkeit:</a:t>
            </a:r>
          </a:p>
          <a:p>
            <a:pPr marL="604602" lvl="1" indent="0">
              <a:buNone/>
              <a:defRPr/>
            </a:pPr>
            <a:r>
              <a:rPr lang="de-DE" sz="1400" dirty="0"/>
              <a:t> -    Ablösung von Eltern bei gleichzeitiger finanzieller Abhängigkeit</a:t>
            </a:r>
          </a:p>
          <a:p>
            <a:pPr marL="604602" lvl="1" indent="0">
              <a:buNone/>
              <a:defRPr/>
            </a:pPr>
            <a:r>
              <a:rPr lang="de-DE" sz="1400" dirty="0"/>
              <a:t> -    Verlust des vertrauten sozialen Umfeldes </a:t>
            </a:r>
          </a:p>
          <a:p>
            <a:pPr marL="604602" lvl="1" indent="0">
              <a:buNone/>
              <a:defRPr/>
            </a:pPr>
            <a:r>
              <a:rPr lang="de-DE" sz="1400" dirty="0"/>
              <a:t> -    Neuorientierung am Studienort</a:t>
            </a:r>
          </a:p>
          <a:p>
            <a:pPr marL="760050" lvl="1">
              <a:buNone/>
              <a:defRPr/>
            </a:pPr>
            <a:endParaRPr lang="de-DE" sz="1400" dirty="0"/>
          </a:p>
          <a:p>
            <a:pPr marL="360000">
              <a:defRPr/>
            </a:pPr>
            <a:r>
              <a:rPr lang="de-DE" sz="1400" dirty="0"/>
              <a:t>Bewältigung von Identitäts- und Selbstwertkrisen:</a:t>
            </a:r>
          </a:p>
          <a:p>
            <a:pPr marL="149688" indent="0">
              <a:buNone/>
              <a:defRPr/>
            </a:pPr>
            <a:r>
              <a:rPr lang="de-DE" sz="1400" dirty="0"/>
              <a:t>          -     Übernahme des Erwachsenenstatus (Eigenverantwortung)</a:t>
            </a:r>
          </a:p>
          <a:p>
            <a:pPr marL="149688" indent="0">
              <a:buNone/>
              <a:defRPr/>
            </a:pPr>
            <a:r>
              <a:rPr lang="de-DE" sz="1400" dirty="0"/>
              <a:t>          -     Umgang mit Kritik, Zweifel und Misserfolg</a:t>
            </a:r>
          </a:p>
          <a:p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035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type="subTitle" idx="4294967295"/>
          </p:nvPr>
        </p:nvSpPr>
        <p:spPr>
          <a:xfrm>
            <a:off x="582612" y="2414588"/>
            <a:ext cx="7978775" cy="185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AT" sz="3200" dirty="0"/>
          </a:p>
          <a:p>
            <a:pPr marL="0" indent="0" algn="ctr">
              <a:buNone/>
            </a:pPr>
            <a:r>
              <a:rPr lang="de-AT" sz="3200" dirty="0"/>
              <a:t>Vielen Dank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88762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400" b="1" dirty="0">
                <a:solidFill>
                  <a:srgbClr val="FF0000"/>
                </a:solidFill>
              </a:rPr>
              <a:t>Psychologische Studierendenberatung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AT" altLang="de-DE" sz="1800" dirty="0"/>
              <a:t>Psychosoziale Einrichtung des BMBWF zur Unterstützung von Studierenden mit (studienbezogenen) Problemen</a:t>
            </a:r>
          </a:p>
          <a:p>
            <a:pPr lvl="1"/>
            <a:r>
              <a:rPr lang="de-AT" altLang="de-DE" sz="1800" dirty="0"/>
              <a:t>Niederschwelliger Zugang: freiwillig, vertraulich, anonym, kostenlos</a:t>
            </a:r>
          </a:p>
          <a:p>
            <a:pPr lvl="1"/>
            <a:r>
              <a:rPr lang="de-AT" altLang="de-DE" sz="1800" dirty="0"/>
              <a:t>Professionelle Berater/innen: Gesundheits- und Klinische Psychologen/innen, Psychotherapeuten/innen</a:t>
            </a:r>
          </a:p>
          <a:p>
            <a:endParaRPr lang="de-AT" altLang="de-DE" sz="1800" dirty="0"/>
          </a:p>
          <a:p>
            <a:r>
              <a:rPr lang="de-AT" altLang="de-DE" sz="1800" dirty="0"/>
              <a:t>An wen richtet sich unser Angebot? </a:t>
            </a:r>
          </a:p>
          <a:p>
            <a:pPr lvl="1"/>
            <a:r>
              <a:rPr lang="de-AT" altLang="de-DE" sz="1800" dirty="0"/>
              <a:t>Studierende österreichischer Universitäten und Fachhochschulen</a:t>
            </a:r>
          </a:p>
          <a:p>
            <a:pPr lvl="1"/>
            <a:r>
              <a:rPr lang="de-AT" altLang="de-DE" sz="1800" dirty="0"/>
              <a:t>Studieninteressierte, Schüler/innen </a:t>
            </a:r>
          </a:p>
          <a:p>
            <a:r>
              <a:rPr lang="de-AT" altLang="de-DE" sz="1800" dirty="0"/>
              <a:t>Sechs Beratungsstellen in Österreich: </a:t>
            </a:r>
          </a:p>
          <a:p>
            <a:pPr lvl="1"/>
            <a:r>
              <a:rPr lang="de-AT" altLang="de-DE" sz="1800" dirty="0"/>
              <a:t>Wien, Linz, Graz, Salzburg, Klagenfurt, Innsbruck </a:t>
            </a:r>
          </a:p>
          <a:p>
            <a:pPr lvl="1"/>
            <a:endParaRPr lang="de-AT" altLang="de-DE" sz="1800" dirty="0"/>
          </a:p>
        </p:txBody>
      </p:sp>
    </p:spTree>
    <p:extLst>
      <p:ext uri="{BB962C8B-B14F-4D97-AF65-F5344CB8AC3E}">
        <p14:creationId xmlns:p14="http://schemas.microsoft.com/office/powerpoint/2010/main" val="167578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336"/>
            <a:ext cx="9429750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88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b="1" dirty="0">
                <a:solidFill>
                  <a:srgbClr val="FF0000"/>
                </a:solidFill>
              </a:rPr>
              <a:t>Entwicklungspsychologische Prozesse </a:t>
            </a:r>
            <a:br>
              <a:rPr lang="de-AT" sz="2400" b="1" dirty="0">
                <a:solidFill>
                  <a:srgbClr val="FF0000"/>
                </a:solidFill>
              </a:rPr>
            </a:br>
            <a:r>
              <a:rPr lang="de-AT" sz="2400" b="1" dirty="0">
                <a:solidFill>
                  <a:srgbClr val="FF0000"/>
                </a:solidFill>
              </a:rPr>
              <a:t>für eine Studien- und Berufswahl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sz="quarter" idx="13"/>
          </p:nvPr>
        </p:nvSpPr>
        <p:spPr>
          <a:xfrm>
            <a:off x="539750" y="2495550"/>
            <a:ext cx="7978775" cy="3504363"/>
          </a:xfrm>
        </p:spPr>
        <p:txBody>
          <a:bodyPr/>
          <a:lstStyle/>
          <a:p>
            <a:r>
              <a:rPr lang="de-AT" sz="1800" dirty="0"/>
              <a:t>Adoleszente Umwandlungsprozess als Voraussetzung einer Entscheidungsfindung</a:t>
            </a:r>
          </a:p>
          <a:p>
            <a:r>
              <a:rPr lang="de-AT" sz="1800" dirty="0"/>
              <a:t>Zentrale Frage der Adoleszenz: Wer bin ich ?</a:t>
            </a:r>
          </a:p>
          <a:p>
            <a:r>
              <a:rPr lang="de-AT" sz="1800" dirty="0"/>
              <a:t>Experimentierzeit: verschiedene Selbstentwürfe, Probeidentifikationen, Rollen und Verhaltensweisen ausprobieren können</a:t>
            </a:r>
          </a:p>
          <a:p>
            <a:r>
              <a:rPr lang="de-AT" sz="1800" dirty="0"/>
              <a:t>Antwort befähigt/erleichtert zu einer Studien- oder Berufswahl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6AE60A-B69C-4790-82F7-3882EDF23186}" type="slidenum">
              <a:rPr lang="de-DE" smtClean="0"/>
              <a:pPr/>
              <a:t>4</a:t>
            </a:fld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A50D42-C9CD-4801-B293-61D1F53EC57E}" type="datetimeFigureOut">
              <a:rPr lang="de-DE" smtClean="0"/>
              <a:pPr/>
              <a:t>20.05.21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9257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b="1" dirty="0" err="1">
                <a:solidFill>
                  <a:srgbClr val="FF0000"/>
                </a:solidFill>
              </a:rPr>
              <a:t>Identifikatorische</a:t>
            </a:r>
            <a:r>
              <a:rPr lang="de-AT" sz="2400" b="1" dirty="0">
                <a:solidFill>
                  <a:srgbClr val="FF0000"/>
                </a:solidFill>
              </a:rPr>
              <a:t> Entscheidungen und Festlegungen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1800" dirty="0"/>
              <a:t>Der Spätadoleszente soll</a:t>
            </a:r>
          </a:p>
          <a:p>
            <a:r>
              <a:rPr lang="de-AT" sz="1800" dirty="0"/>
              <a:t>Sich für einen Beruf oder Studium entscheiden</a:t>
            </a:r>
          </a:p>
          <a:p>
            <a:r>
              <a:rPr lang="de-AT" sz="1800" dirty="0"/>
              <a:t>Sich vertiefend auf Beziehungen einlassen können</a:t>
            </a:r>
          </a:p>
          <a:p>
            <a:r>
              <a:rPr lang="de-AT" sz="1800" dirty="0"/>
              <a:t>Erfahrungen mit konstanten Partner</a:t>
            </a:r>
          </a:p>
          <a:p>
            <a:r>
              <a:rPr lang="de-AT" sz="1800" dirty="0"/>
              <a:t>Persönlichen Werteraum definieren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6AE60A-B69C-4790-82F7-3882EDF23186}" type="slidenum">
              <a:rPr lang="de-DE" smtClean="0"/>
              <a:pPr/>
              <a:t>5</a:t>
            </a:fld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A50D42-C9CD-4801-B293-61D1F53EC57E}" type="datetimeFigureOut">
              <a:rPr lang="de-DE" smtClean="0"/>
              <a:pPr/>
              <a:t>20.05.21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9615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b="1" dirty="0">
                <a:solidFill>
                  <a:srgbClr val="FF0000"/>
                </a:solidFill>
              </a:rPr>
              <a:t> Studienwahl als konfliktgeladener Entscheidungsprozess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AT" sz="1800" dirty="0"/>
              <a:t>Angst vor Festlegung auf einen Beruf, auf eine Identität, auf eine Zukunft</a:t>
            </a:r>
          </a:p>
          <a:p>
            <a:r>
              <a:rPr lang="de-AT" sz="1800" dirty="0"/>
              <a:t>Mit jeder Entscheidung sind bewusste und unbewusste Konsequenzen verbunden, die ertragen und bewältigt werden müssen</a:t>
            </a:r>
          </a:p>
          <a:p>
            <a:r>
              <a:rPr lang="de-AT" sz="1800" dirty="0"/>
              <a:t>Gesellschaftlichen Druck nach Eingliederung und äußere Realitäten</a:t>
            </a:r>
          </a:p>
          <a:p>
            <a:r>
              <a:rPr lang="de-AT" sz="1800" dirty="0"/>
              <a:t>Belastungen aus der individuellen Lebensgeschichte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6AE60A-B69C-4790-82F7-3882EDF23186}" type="slidenum">
              <a:rPr lang="de-DE" smtClean="0"/>
              <a:pPr/>
              <a:t>6</a:t>
            </a:fld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A50D42-C9CD-4801-B293-61D1F53EC57E}" type="datetimeFigureOut">
              <a:rPr lang="de-DE" smtClean="0"/>
              <a:pPr/>
              <a:t>20.05.21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89441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6224195"/>
            <a:ext cx="663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AT" dirty="0">
              <a:solidFill>
                <a:schemeClr val="bg1"/>
              </a:solidFill>
            </a:endParaRPr>
          </a:p>
          <a:p>
            <a:pPr algn="ctr"/>
            <a:endParaRPr lang="de-AT" dirty="0">
              <a:solidFill>
                <a:schemeClr val="bg1"/>
              </a:solidFill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618266" y="1963961"/>
            <a:ext cx="3286125" cy="2894013"/>
            <a:chOff x="431" y="1480"/>
            <a:chExt cx="2222" cy="1823"/>
          </a:xfrm>
          <a:solidFill>
            <a:schemeClr val="bg1"/>
          </a:solidFill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431" y="1480"/>
              <a:ext cx="2222" cy="1713"/>
            </a:xfrm>
            <a:prstGeom prst="rect">
              <a:avLst/>
            </a:prstGeom>
            <a:grpFill/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431" y="1480"/>
              <a:ext cx="2222" cy="40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de-DE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Ich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de-DE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„Persönliche Seite“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31" y="2073"/>
              <a:ext cx="2222" cy="123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Bef>
                  <a:spcPts val="0"/>
                </a:spcBef>
                <a:defRPr/>
              </a:pPr>
              <a:r>
                <a:rPr lang="de-DE" b="1" dirty="0">
                  <a:solidFill>
                    <a:srgbClr val="E6330E"/>
                  </a:solidFill>
                  <a:latin typeface="Corbel" panose="020B0503020204020204" pitchFamily="34" charset="0"/>
                </a:rPr>
                <a:t>Wer bin ich?  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de-DE" b="1" dirty="0">
                  <a:solidFill>
                    <a:srgbClr val="E6330E"/>
                  </a:solidFill>
                  <a:latin typeface="Corbel" panose="020B0503020204020204" pitchFamily="34" charset="0"/>
                </a:rPr>
                <a:t>Was will ich?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de-DE" b="1" dirty="0">
                  <a:solidFill>
                    <a:srgbClr val="E6330E"/>
                  </a:solidFill>
                  <a:latin typeface="Corbel" panose="020B0503020204020204" pitchFamily="34" charset="0"/>
                </a:rPr>
                <a:t>Was kann ich?</a:t>
              </a:r>
            </a:p>
            <a:p>
              <a:pPr algn="ctr">
                <a:spcBef>
                  <a:spcPts val="0"/>
                </a:spcBef>
                <a:defRPr/>
              </a:pPr>
              <a:endParaRPr lang="de-DE" sz="8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algn="ctr">
                <a:spcBef>
                  <a:spcPts val="0"/>
                </a:spcBef>
                <a:defRPr/>
              </a:pPr>
              <a:r>
                <a:rPr lang="de-DE" sz="1600" dirty="0">
                  <a:solidFill>
                    <a:schemeClr val="tx1"/>
                  </a:solidFill>
                  <a:latin typeface="Corbel" panose="020B0503020204020204" pitchFamily="34" charset="0"/>
                </a:rPr>
                <a:t>Begabung/Schwächen Interessen/Abneigungen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de-DE" sz="1600" dirty="0">
                  <a:solidFill>
                    <a:schemeClr val="tx1"/>
                  </a:solidFill>
                  <a:latin typeface="Corbel" panose="020B0503020204020204" pitchFamily="34" charset="0"/>
                </a:rPr>
                <a:t>Erwartungen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de-DE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de-AT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14" name="Group 20"/>
          <p:cNvGrpSpPr>
            <a:grpSpLocks/>
          </p:cNvGrpSpPr>
          <p:nvPr/>
        </p:nvGrpSpPr>
        <p:grpSpPr bwMode="auto">
          <a:xfrm>
            <a:off x="5074848" y="1971724"/>
            <a:ext cx="3286125" cy="2914552"/>
            <a:chOff x="431" y="1480"/>
            <a:chExt cx="2222" cy="1728"/>
          </a:xfrm>
          <a:solidFill>
            <a:schemeClr val="bg2">
              <a:lumMod val="85000"/>
            </a:schemeClr>
          </a:solidFill>
        </p:grpSpPr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1" y="1480"/>
              <a:ext cx="2222" cy="17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431" y="1480"/>
              <a:ext cx="2222" cy="38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de-DE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Ausbildung/Beruf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de-DE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„Rechercheseite“</a:t>
              </a:r>
              <a:endParaRPr lang="de-AT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431" y="2091"/>
              <a:ext cx="2222" cy="11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Bef>
                  <a:spcPct val="50000"/>
                </a:spcBef>
                <a:defRPr/>
              </a:pPr>
              <a:r>
                <a:rPr lang="de-DE" b="1" dirty="0">
                  <a:solidFill>
                    <a:srgbClr val="E6330E"/>
                  </a:solidFill>
                  <a:latin typeface="Corbel" panose="020B0503020204020204" pitchFamily="34" charset="0"/>
                </a:rPr>
                <a:t>Informationen sammeln zu</a:t>
              </a:r>
            </a:p>
            <a:p>
              <a:pPr>
                <a:spcBef>
                  <a:spcPct val="50000"/>
                </a:spcBef>
                <a:defRPr/>
              </a:pPr>
              <a:endParaRPr lang="de-DE" sz="600" b="1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  <a:p>
              <a:pPr marL="285750" indent="-111125">
                <a:spcBef>
                  <a:spcPts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de-DE" b="1" dirty="0">
                  <a:solidFill>
                    <a:srgbClr val="E6330E"/>
                  </a:solidFill>
                  <a:latin typeface="Corbel" panose="020B0503020204020204" pitchFamily="34" charset="0"/>
                </a:rPr>
                <a:t>Ausbildungen:</a:t>
              </a:r>
              <a:r>
                <a:rPr lang="de-DE" dirty="0">
                  <a:solidFill>
                    <a:srgbClr val="E6330E"/>
                  </a:solidFill>
                  <a:latin typeface="Corbel" panose="020B0503020204020204" pitchFamily="34" charset="0"/>
                </a:rPr>
                <a:t> </a:t>
              </a:r>
              <a:r>
                <a:rPr lang="de-DE" dirty="0">
                  <a:solidFill>
                    <a:schemeClr val="tx1"/>
                  </a:solidFill>
                  <a:latin typeface="Corbel" panose="020B0503020204020204" pitchFamily="34" charset="0"/>
                </a:rPr>
                <a:t>Was? Wo?</a:t>
              </a:r>
            </a:p>
            <a:p>
              <a:pPr marL="263525">
                <a:spcBef>
                  <a:spcPts val="0"/>
                </a:spcBef>
                <a:defRPr/>
              </a:pPr>
              <a:r>
                <a:rPr lang="de-DE" dirty="0">
                  <a:solidFill>
                    <a:schemeClr val="tx1"/>
                  </a:solidFill>
                  <a:latin typeface="Corbel" panose="020B0503020204020204" pitchFamily="34" charset="0"/>
                </a:rPr>
                <a:t>Rahmenbedingungen?</a:t>
              </a:r>
            </a:p>
            <a:p>
              <a:pPr marL="174625">
                <a:spcBef>
                  <a:spcPts val="0"/>
                </a:spcBef>
                <a:defRPr/>
              </a:pPr>
              <a:endParaRPr lang="de-DE" sz="800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 marL="285750" indent="-111125">
                <a:spcBef>
                  <a:spcPts val="0"/>
                </a:spcBef>
                <a:buFont typeface="Arial" panose="020B0604020202020204" pitchFamily="34" charset="0"/>
                <a:buChar char="•"/>
                <a:defRPr/>
              </a:pPr>
              <a:r>
                <a:rPr lang="de-DE" b="1" dirty="0">
                  <a:solidFill>
                    <a:srgbClr val="E6330E"/>
                  </a:solidFill>
                  <a:latin typeface="Corbel" panose="020B0503020204020204" pitchFamily="34" charset="0"/>
                </a:rPr>
                <a:t>Berufen: </a:t>
              </a:r>
              <a:r>
                <a:rPr lang="de-DE" dirty="0">
                  <a:solidFill>
                    <a:schemeClr val="tx1"/>
                  </a:solidFill>
                  <a:latin typeface="Corbel" panose="020B0503020204020204" pitchFamily="34" charset="0"/>
                </a:rPr>
                <a:t>Tätigkeiten, Rahmenbedingungen …</a:t>
              </a:r>
              <a:endParaRPr lang="de-AT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18" name="Textfeld 18"/>
          <p:cNvSpPr txBox="1">
            <a:spLocks noChangeArrowheads="1"/>
          </p:cNvSpPr>
          <p:nvPr/>
        </p:nvSpPr>
        <p:spPr bwMode="auto">
          <a:xfrm>
            <a:off x="618266" y="4882826"/>
            <a:ext cx="7742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AT" sz="2400" b="1" dirty="0">
                <a:latin typeface="Corbel" panose="020B0503020204020204" pitchFamily="34" charset="0"/>
              </a:rPr>
              <a:t>Aktive Auseinandersetzung</a:t>
            </a:r>
          </a:p>
        </p:txBody>
      </p:sp>
      <p:sp>
        <p:nvSpPr>
          <p:cNvPr id="19" name="Pfeil nach unten 18"/>
          <p:cNvSpPr/>
          <p:nvPr/>
        </p:nvSpPr>
        <p:spPr>
          <a:xfrm>
            <a:off x="4429125" y="5306602"/>
            <a:ext cx="285750" cy="357188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20" name="Textfeld 19"/>
          <p:cNvSpPr txBox="1"/>
          <p:nvPr/>
        </p:nvSpPr>
        <p:spPr>
          <a:xfrm>
            <a:off x="0" y="565812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dirty="0">
                <a:solidFill>
                  <a:srgbClr val="FF0000"/>
                </a:solidFill>
                <a:latin typeface="Corbel" panose="020B0503020204020204" pitchFamily="34" charset="0"/>
              </a:rPr>
              <a:t>ENTSCHEIDUNG</a:t>
            </a:r>
          </a:p>
        </p:txBody>
      </p:sp>
      <p:sp>
        <p:nvSpPr>
          <p:cNvPr id="22" name="Pfeil nach unten 21"/>
          <p:cNvSpPr/>
          <p:nvPr/>
        </p:nvSpPr>
        <p:spPr>
          <a:xfrm>
            <a:off x="4429125" y="4499993"/>
            <a:ext cx="285750" cy="357188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4800BB34-D77D-7A4D-8ED0-C19CB9569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sz="2400" b="1" dirty="0">
                <a:solidFill>
                  <a:srgbClr val="E6330E"/>
                </a:solidFill>
              </a:rPr>
              <a:t>Entscheidungsprozess</a:t>
            </a:r>
            <a:endParaRPr lang="de-DE" sz="2400" dirty="0">
              <a:solidFill>
                <a:srgbClr val="E633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0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6224195"/>
            <a:ext cx="663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AT" dirty="0">
              <a:solidFill>
                <a:schemeClr val="bg1"/>
              </a:solidFill>
            </a:endParaRPr>
          </a:p>
          <a:p>
            <a:pPr algn="ctr"/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0518" y="101460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dirty="0">
                <a:solidFill>
                  <a:srgbClr val="E6330E"/>
                </a:solidFill>
                <a:latin typeface="Corbel" panose="020B0503020204020204" pitchFamily="34" charset="0"/>
              </a:rPr>
              <a:t>Schwierigkeiten im Entscheidungsprozess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614122" y="1866077"/>
            <a:ext cx="3286125" cy="4262439"/>
            <a:chOff x="431" y="1480"/>
            <a:chExt cx="2222" cy="2685"/>
          </a:xfrm>
          <a:solidFill>
            <a:schemeClr val="bg1"/>
          </a:solidFill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431" y="1480"/>
              <a:ext cx="2222" cy="1713"/>
            </a:xfrm>
            <a:prstGeom prst="rect">
              <a:avLst/>
            </a:prstGeom>
            <a:grpFill/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e-DE" dirty="0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431" y="1480"/>
              <a:ext cx="2222" cy="40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de-DE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Ich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de-DE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„Persönliche Seite“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31" y="1887"/>
              <a:ext cx="2222" cy="227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r>
                <a:rPr lang="de-DE" dirty="0">
                  <a:solidFill>
                    <a:schemeClr val="tx1"/>
                  </a:solidFill>
                  <a:latin typeface="Corbel" panose="020B0503020204020204" pitchFamily="34" charset="0"/>
                </a:rPr>
                <a:t>(Selbst-)Reflexionsfähigkeit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de-DE" dirty="0">
                  <a:solidFill>
                    <a:schemeClr val="tx1"/>
                  </a:solidFill>
                  <a:latin typeface="Corbel" panose="020B0503020204020204" pitchFamily="34" charset="0"/>
                </a:rPr>
                <a:t>Großer Druck sich richtig entscheiden zu müssen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de-DE" dirty="0">
                  <a:solidFill>
                    <a:schemeClr val="tx1"/>
                  </a:solidFill>
                  <a:latin typeface="Corbel" panose="020B0503020204020204" pitchFamily="34" charset="0"/>
                </a:rPr>
                <a:t>Stress/Panik führt zu Vermeidungsverhalten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de-DE" dirty="0">
                  <a:solidFill>
                    <a:schemeClr val="tx1"/>
                  </a:solidFill>
                  <a:latin typeface="Corbel" panose="020B0503020204020204" pitchFamily="34" charset="0"/>
                </a:rPr>
                <a:t>Selbststeuerungskompetenz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de-DE" dirty="0">
                  <a:solidFill>
                    <a:schemeClr val="tx1"/>
                  </a:solidFill>
                  <a:latin typeface="Corbel" panose="020B0503020204020204" pitchFamily="34" charset="0"/>
                </a:rPr>
                <a:t>Zeit zum Nachdenken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de-DE" dirty="0">
                  <a:solidFill>
                    <a:schemeClr val="tx1"/>
                  </a:solidFill>
                  <a:latin typeface="Corbel" panose="020B0503020204020204" pitchFamily="34" charset="0"/>
                </a:rPr>
                <a:t>Skepsis gegenüber Beratung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de-DE" dirty="0">
                  <a:solidFill>
                    <a:schemeClr val="tx1"/>
                  </a:solidFill>
                  <a:latin typeface="Corbel" panose="020B0503020204020204" pitchFamily="34" charset="0"/>
                </a:rPr>
                <a:t>Fehlende Unterstützung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de-DE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  <a:p>
              <a:pPr>
                <a:spcBef>
                  <a:spcPct val="50000"/>
                </a:spcBef>
                <a:defRPr/>
              </a:pPr>
              <a:endParaRPr lang="de-AT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14" name="Group 20"/>
          <p:cNvGrpSpPr>
            <a:grpSpLocks/>
          </p:cNvGrpSpPr>
          <p:nvPr/>
        </p:nvGrpSpPr>
        <p:grpSpPr bwMode="auto">
          <a:xfrm>
            <a:off x="5074848" y="1866078"/>
            <a:ext cx="3286125" cy="4262164"/>
            <a:chOff x="431" y="1480"/>
            <a:chExt cx="2222" cy="2286"/>
          </a:xfrm>
          <a:solidFill>
            <a:schemeClr val="bg2">
              <a:lumMod val="85000"/>
            </a:schemeClr>
          </a:solidFill>
        </p:grpSpPr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1" y="1480"/>
              <a:ext cx="2222" cy="17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431" y="1480"/>
              <a:ext cx="2222" cy="34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de-DE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Ausbildung/Beruf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de-DE" b="1" dirty="0">
                  <a:solidFill>
                    <a:schemeClr val="tx1"/>
                  </a:solidFill>
                  <a:latin typeface="Corbel" panose="020B0503020204020204" pitchFamily="34" charset="0"/>
                </a:rPr>
                <a:t>„Rechercheseite“</a:t>
              </a:r>
              <a:endParaRPr lang="de-AT" b="1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431" y="1863"/>
              <a:ext cx="2222" cy="19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Bef>
                  <a:spcPct val="50000"/>
                </a:spcBef>
                <a:defRPr/>
              </a:pPr>
              <a:r>
                <a:rPr lang="de-AT" dirty="0">
                  <a:solidFill>
                    <a:schemeClr val="tx1"/>
                  </a:solidFill>
                  <a:latin typeface="Corbel" panose="020B0503020204020204" pitchFamily="34" charset="0"/>
                </a:rPr>
                <a:t>Mangel an Informiertheit  bezüglich Studien, Studieninhalte und Studienpläne trotz  Infoangebot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de-AT" dirty="0">
                  <a:solidFill>
                    <a:schemeClr val="tx1"/>
                  </a:solidFill>
                  <a:latin typeface="Corbel" panose="020B0503020204020204" pitchFamily="34" charset="0"/>
                </a:rPr>
                <a:t>Falsche Erwartungen an Inhalte und Berufschancen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de-AT" dirty="0">
                  <a:solidFill>
                    <a:schemeClr val="tx1"/>
                  </a:solidFill>
                  <a:latin typeface="Corbel" panose="020B0503020204020204" pitchFamily="34" charset="0"/>
                </a:rPr>
                <a:t>Fehlende Bewertungskriterien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de-AT" dirty="0">
                  <a:solidFill>
                    <a:schemeClr val="tx1"/>
                  </a:solidFill>
                  <a:latin typeface="Corbel" panose="020B0503020204020204" pitchFamily="34" charset="0"/>
                </a:rPr>
                <a:t>Unterschiedlichkeit der Lernmethoden/Lernverhalten</a:t>
              </a:r>
            </a:p>
            <a:p>
              <a:pPr>
                <a:spcBef>
                  <a:spcPct val="50000"/>
                </a:spcBef>
                <a:defRPr/>
              </a:pPr>
              <a:endParaRPr lang="de-AT" dirty="0">
                <a:solidFill>
                  <a:schemeClr val="tx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18" name="Textfeld 18"/>
          <p:cNvSpPr txBox="1">
            <a:spLocks noChangeArrowheads="1"/>
          </p:cNvSpPr>
          <p:nvPr/>
        </p:nvSpPr>
        <p:spPr bwMode="auto">
          <a:xfrm>
            <a:off x="4283967" y="4928136"/>
            <a:ext cx="28803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AT" sz="2400" b="1" dirty="0">
              <a:solidFill>
                <a:schemeClr val="accent1"/>
              </a:solidFill>
            </a:endParaRPr>
          </a:p>
          <a:p>
            <a:pPr algn="ctr"/>
            <a:endParaRPr lang="de-AT" sz="2400" b="1" dirty="0">
              <a:solidFill>
                <a:schemeClr val="accent1"/>
              </a:solidFill>
            </a:endParaRPr>
          </a:p>
          <a:p>
            <a:pPr algn="ctr"/>
            <a:endParaRPr lang="de-AT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06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b="1" dirty="0">
                <a:solidFill>
                  <a:srgbClr val="E6330E"/>
                </a:solidFill>
              </a:rPr>
              <a:t>Empfehlungen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1400" spc="3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Individuelle Prozessunterstützung</a:t>
            </a:r>
          </a:p>
          <a:p>
            <a:r>
              <a:rPr lang="de-DE" sz="1400" dirty="0"/>
              <a:t>Förderung/Aufbau von laufbahnbezogenen Kompetenzen (Career Management Skills = CMS)</a:t>
            </a:r>
          </a:p>
          <a:p>
            <a:r>
              <a:rPr lang="de-DE" sz="1400" dirty="0"/>
              <a:t>Begleitung statt punktueller Beratung</a:t>
            </a:r>
          </a:p>
          <a:p>
            <a:r>
              <a:rPr lang="de-DE" sz="1400" dirty="0"/>
              <a:t>Wiederholtes Anstoßen des Prozesses</a:t>
            </a:r>
          </a:p>
          <a:p>
            <a:r>
              <a:rPr lang="de-DE" sz="1400" dirty="0"/>
              <a:t>Koordination und Vernetzung von Unterstützungsangeboten</a:t>
            </a:r>
          </a:p>
          <a:p>
            <a:endParaRPr lang="de-AT" sz="1400" dirty="0"/>
          </a:p>
        </p:txBody>
      </p:sp>
    </p:spTree>
    <p:extLst>
      <p:ext uri="{BB962C8B-B14F-4D97-AF65-F5344CB8AC3E}">
        <p14:creationId xmlns:p14="http://schemas.microsoft.com/office/powerpoint/2010/main" val="2182244439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neues Dokument" ma:contentTypeID="0x0101001DE677454040B7489F9B473ED3CDE75E0082025082968CBD459D296097623C09C5" ma:contentTypeVersion="12" ma:contentTypeDescription="Vorlage IVM Neutral_110216.dotx" ma:contentTypeScope="" ma:versionID="aa5eca32d2d2fc8548afed1aa5ab516b">
  <xsd:schema xmlns:xsd="http://www.w3.org/2001/XMLSchema" xmlns:xs="http://www.w3.org/2001/XMLSchema" xmlns:p="http://schemas.microsoft.com/office/2006/metadata/properties" xmlns:ns2="7d90a101-8bb2-423d-89d0-95a226d04cb2" targetNamespace="http://schemas.microsoft.com/office/2006/metadata/properties" ma:root="true" ma:fieldsID="b3a1bf6b0df5c36dd0a37dc524e61719" ns2:_="">
    <xsd:import namespace="7d90a101-8bb2-423d-89d0-95a226d0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tatus" minOccurs="0"/>
                <xsd:element ref="ns2:Them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90a101-8bb2-423d-89d0-95a226d0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Status" ma:index="11" nillable="true" ma:displayName="Status" ma:format="Dropdown" ma:internalName="Status">
      <xsd:simpleType>
        <xsd:union memberTypes="dms:Text">
          <xsd:simpleType>
            <xsd:restriction base="dms:Choice">
              <xsd:enumeration value="In Bearbeitung"/>
              <xsd:enumeration value="Vorläufig"/>
              <xsd:enumeration value="Endgültig"/>
              <xsd:enumeration value="Zurückgestellt"/>
              <xsd:enumeration value="Wartet auf jemand anderen"/>
            </xsd:restriction>
          </xsd:simpleType>
        </xsd:union>
      </xsd:simpleType>
    </xsd:element>
    <xsd:element name="Thema" ma:index="12" nillable="true" ma:displayName="Thema" ma:description="Aspekte des Projektmanagements" ma:format="Dropdown" ma:internalName="Thema">
      <xsd:simpleType>
        <xsd:union memberTypes="dms:Text">
          <xsd:simpleType>
            <xsd:restriction base="dms:Choice">
              <xsd:enumeration value="Business Case"/>
              <xsd:enumeration value="Organisation"/>
              <xsd:enumeration value="Qualität"/>
              <xsd:enumeration value="Pläne"/>
              <xsd:enumeration value="Risiken"/>
              <xsd:enumeration value="Änderungen"/>
              <xsd:enumeration value="Fortschritt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d90a101-8bb2-423d-89d0-95a226d04cb2" xsi:nil="true"/>
    <Thema xmlns="7d90a101-8bb2-423d-89d0-95a226d04cb2" xsi:nil="true"/>
  </documentManagement>
</p:properties>
</file>

<file path=customXml/itemProps1.xml><?xml version="1.0" encoding="utf-8"?>
<ds:datastoreItem xmlns:ds="http://schemas.openxmlformats.org/officeDocument/2006/customXml" ds:itemID="{2A758296-FFA8-4488-9B34-72CE225833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90a101-8bb2-423d-89d0-95a226d04c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7E2C1A-FF97-49D4-8989-688B34A61ABF}">
  <ds:schemaRefs>
    <ds:schemaRef ds:uri="http://purl.org/dc/elements/1.1/"/>
    <ds:schemaRef ds:uri="http://schemas.microsoft.com/office/2006/metadata/properties"/>
    <ds:schemaRef ds:uri="7d90a101-8bb2-423d-89d0-95a226d04cb2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473</Words>
  <Application>Microsoft Macintosh PowerPoint</Application>
  <PresentationFormat>Bildschirmpräsentation (4:3)</PresentationFormat>
  <Paragraphs>101</Paragraphs>
  <Slides>11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Flama Ultralight</vt:lpstr>
      <vt:lpstr>Benutzerdefiniertes Design</vt:lpstr>
      <vt:lpstr>Die psychologische Studierendenberatung  an der Schnittstelle</vt:lpstr>
      <vt:lpstr>Psychologische Studierendenberatung</vt:lpstr>
      <vt:lpstr>PowerPoint-Präsentation</vt:lpstr>
      <vt:lpstr>Entwicklungspsychologische Prozesse  für eine Studien- und Berufswahl</vt:lpstr>
      <vt:lpstr>Identifikatorische Entscheidungen und Festlegungen</vt:lpstr>
      <vt:lpstr> Studienwahl als konfliktgeladener Entscheidungsprozess</vt:lpstr>
      <vt:lpstr>Entscheidungsprozess</vt:lpstr>
      <vt:lpstr>PowerPoint-Präsentation</vt:lpstr>
      <vt:lpstr>Empfehlungen</vt:lpstr>
      <vt:lpstr>Herausforderungen Übergang Schule  Studieneinstieg</vt:lpstr>
      <vt:lpstr>PowerPoint-Präsentation</vt:lpstr>
    </vt:vector>
  </TitlesOfParts>
  <Company>kest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Hermes</dc:creator>
  <cp:lastModifiedBy>Johanna Heller</cp:lastModifiedBy>
  <cp:revision>293</cp:revision>
  <cp:lastPrinted>2019-05-06T15:29:47Z</cp:lastPrinted>
  <dcterms:created xsi:type="dcterms:W3CDTF">2014-06-11T13:06:24Z</dcterms:created>
  <dcterms:modified xsi:type="dcterms:W3CDTF">2021-05-20T09:01:17Z</dcterms:modified>
</cp:coreProperties>
</file>