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</p:sldIdLst>
  <p:sldSz cx="9144000" cy="6858000" type="screen4x3"/>
  <p:notesSz cx="6858000" cy="9144000"/>
  <p:defaultTextStyle>
    <a:defPPr>
      <a:defRPr lang="de-D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CB2A"/>
    <a:srgbClr val="0092D2"/>
    <a:srgbClr val="45A3D2"/>
    <a:srgbClr val="9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84497" autoAdjust="0"/>
  </p:normalViewPr>
  <p:slideViewPr>
    <p:cSldViewPr snapToGrid="0" snapToObjects="1">
      <p:cViewPr>
        <p:scale>
          <a:sx n="80" d="100"/>
          <a:sy n="80" d="100"/>
        </p:scale>
        <p:origin x="-1794" y="-324"/>
      </p:cViewPr>
      <p:guideLst>
        <p:guide orient="horz" pos="2336"/>
        <p:guide orient="horz" pos="956"/>
        <p:guide pos="7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-1974" y="-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8A8177-4274-4413-9F31-422EC72C851A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FC04C98A-66AB-481B-9636-B4A001A1A81E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de-DE" sz="1600" b="1" dirty="0" smtClean="0">
              <a:latin typeface="Flama Ultralight"/>
            </a:rPr>
            <a:t>Laufbahn-Adaptabilitä</a:t>
          </a:r>
          <a:r>
            <a:rPr lang="de-DE" sz="1600" dirty="0" smtClean="0">
              <a:latin typeface="Flama Ultralight"/>
            </a:rPr>
            <a:t>t </a:t>
          </a:r>
          <a:r>
            <a:rPr lang="de-DE" sz="1600" dirty="0" smtClean="0">
              <a:latin typeface="Flama Ultralight"/>
            </a:rPr>
            <a:t>= laufende Anpassung</a:t>
          </a:r>
          <a:endParaRPr lang="de-DE" sz="1600" dirty="0"/>
        </a:p>
      </dgm:t>
    </dgm:pt>
    <dgm:pt modelId="{5A089E7B-B339-477F-AA1C-2D8E5DBF2969}" type="parTrans" cxnId="{B752D7E4-7BA2-4EB6-A6AB-DF3698ED382E}">
      <dgm:prSet/>
      <dgm:spPr/>
      <dgm:t>
        <a:bodyPr/>
        <a:lstStyle/>
        <a:p>
          <a:endParaRPr lang="de-DE"/>
        </a:p>
      </dgm:t>
    </dgm:pt>
    <dgm:pt modelId="{FDDE52A3-F2F8-4A08-91DC-1CB3B2CB0647}" type="sibTrans" cxnId="{B752D7E4-7BA2-4EB6-A6AB-DF3698ED382E}">
      <dgm:prSet/>
      <dgm:spPr/>
      <dgm:t>
        <a:bodyPr/>
        <a:lstStyle/>
        <a:p>
          <a:endParaRPr lang="de-DE"/>
        </a:p>
      </dgm:t>
    </dgm:pt>
    <dgm:pt modelId="{05EBAD27-4BFF-454A-B59C-54C53F018736}">
      <dgm:prSet phldrT="[Text]" custT="1"/>
      <dgm:spPr/>
      <dgm:t>
        <a:bodyPr/>
        <a:lstStyle/>
        <a:p>
          <a:r>
            <a:rPr lang="de-DE" sz="1800" b="1" dirty="0" err="1" smtClean="0"/>
            <a:t>Concern</a:t>
          </a:r>
          <a:endParaRPr lang="de-DE" sz="1800" b="1" dirty="0" smtClean="0"/>
        </a:p>
        <a:p>
          <a:r>
            <a:rPr lang="de-DE" sz="1800" dirty="0" smtClean="0"/>
            <a:t>Ziele</a:t>
          </a:r>
          <a:endParaRPr lang="de-DE" sz="1800" dirty="0"/>
        </a:p>
      </dgm:t>
    </dgm:pt>
    <dgm:pt modelId="{A2462AB0-5C88-4508-BA4D-979349B0630F}" type="parTrans" cxnId="{FAFE5405-8FC7-4638-8529-BCA49FD4BEEB}">
      <dgm:prSet/>
      <dgm:spPr/>
      <dgm:t>
        <a:bodyPr/>
        <a:lstStyle/>
        <a:p>
          <a:endParaRPr lang="de-DE"/>
        </a:p>
      </dgm:t>
    </dgm:pt>
    <dgm:pt modelId="{C54A2AA8-2916-4407-8A16-587C41747A14}" type="sibTrans" cxnId="{FAFE5405-8FC7-4638-8529-BCA49FD4BEEB}">
      <dgm:prSet/>
      <dgm:spPr/>
      <dgm:t>
        <a:bodyPr/>
        <a:lstStyle/>
        <a:p>
          <a:endParaRPr lang="de-DE"/>
        </a:p>
      </dgm:t>
    </dgm:pt>
    <dgm:pt modelId="{1CE450AE-C2E1-43FB-BB90-6E72DA411E13}">
      <dgm:prSet phldrT="[Text]" phldr="1"/>
      <dgm:spPr/>
      <dgm:t>
        <a:bodyPr/>
        <a:lstStyle/>
        <a:p>
          <a:endParaRPr lang="de-DE" dirty="0"/>
        </a:p>
      </dgm:t>
    </dgm:pt>
    <dgm:pt modelId="{2571F4F9-A962-4451-AF84-CB6EBF678FDF}" type="parTrans" cxnId="{C85A0F64-FA93-4558-99BB-D0D862C27539}">
      <dgm:prSet/>
      <dgm:spPr/>
      <dgm:t>
        <a:bodyPr/>
        <a:lstStyle/>
        <a:p>
          <a:endParaRPr lang="de-DE"/>
        </a:p>
      </dgm:t>
    </dgm:pt>
    <dgm:pt modelId="{5F02B24F-F8A5-4997-802F-07A23B99D816}" type="sibTrans" cxnId="{C85A0F64-FA93-4558-99BB-D0D862C27539}">
      <dgm:prSet/>
      <dgm:spPr/>
      <dgm:t>
        <a:bodyPr/>
        <a:lstStyle/>
        <a:p>
          <a:endParaRPr lang="de-DE"/>
        </a:p>
      </dgm:t>
    </dgm:pt>
    <dgm:pt modelId="{28D56131-711C-4BB7-AA54-C781E77765AB}">
      <dgm:prSet phldrT="[Text]"/>
      <dgm:spPr/>
      <dgm:t>
        <a:bodyPr/>
        <a:lstStyle/>
        <a:p>
          <a:endParaRPr lang="de-DE"/>
        </a:p>
      </dgm:t>
    </dgm:pt>
    <dgm:pt modelId="{421B83C4-5FDE-4864-8A62-898CE361F538}" type="parTrans" cxnId="{93D9C875-59E6-4A3F-A366-197608D66201}">
      <dgm:prSet/>
      <dgm:spPr/>
      <dgm:t>
        <a:bodyPr/>
        <a:lstStyle/>
        <a:p>
          <a:endParaRPr lang="de-DE"/>
        </a:p>
      </dgm:t>
    </dgm:pt>
    <dgm:pt modelId="{B6807DF3-279B-4450-9268-8A9FFE0D44F1}" type="sibTrans" cxnId="{93D9C875-59E6-4A3F-A366-197608D66201}">
      <dgm:prSet/>
      <dgm:spPr/>
      <dgm:t>
        <a:bodyPr/>
        <a:lstStyle/>
        <a:p>
          <a:endParaRPr lang="de-DE"/>
        </a:p>
      </dgm:t>
    </dgm:pt>
    <dgm:pt modelId="{56E43742-27FB-4230-A737-DFC5A51DB7EA}">
      <dgm:prSet phldrT="[Text]" phldr="1"/>
      <dgm:spPr/>
      <dgm:t>
        <a:bodyPr/>
        <a:lstStyle/>
        <a:p>
          <a:endParaRPr lang="de-DE"/>
        </a:p>
      </dgm:t>
    </dgm:pt>
    <dgm:pt modelId="{C6D0C935-60C0-4F86-8D84-5024536F1CFE}" type="parTrans" cxnId="{0A13E3D7-5EEE-4778-B66E-82019F44E8B6}">
      <dgm:prSet/>
      <dgm:spPr/>
      <dgm:t>
        <a:bodyPr/>
        <a:lstStyle/>
        <a:p>
          <a:endParaRPr lang="de-DE"/>
        </a:p>
      </dgm:t>
    </dgm:pt>
    <dgm:pt modelId="{E15B05F1-AB27-4A84-BA31-209A84EFCC39}" type="sibTrans" cxnId="{0A13E3D7-5EEE-4778-B66E-82019F44E8B6}">
      <dgm:prSet/>
      <dgm:spPr/>
      <dgm:t>
        <a:bodyPr/>
        <a:lstStyle/>
        <a:p>
          <a:endParaRPr lang="de-DE"/>
        </a:p>
      </dgm:t>
    </dgm:pt>
    <dgm:pt modelId="{26BD6858-7E07-44E1-A44B-72BEB50E5EE9}">
      <dgm:prSet phldrT="[Text]"/>
      <dgm:spPr/>
      <dgm:t>
        <a:bodyPr/>
        <a:lstStyle/>
        <a:p>
          <a:endParaRPr lang="de-DE"/>
        </a:p>
      </dgm:t>
    </dgm:pt>
    <dgm:pt modelId="{E8D72115-2E3E-45EA-87D5-6435E7666F2A}" type="parTrans" cxnId="{B1DD0B8A-250B-48CF-9F89-FA541B816AFB}">
      <dgm:prSet/>
      <dgm:spPr/>
      <dgm:t>
        <a:bodyPr/>
        <a:lstStyle/>
        <a:p>
          <a:endParaRPr lang="de-DE"/>
        </a:p>
      </dgm:t>
    </dgm:pt>
    <dgm:pt modelId="{FDE530B1-51C9-455C-9125-B80F7FBCA0A2}" type="sibTrans" cxnId="{B1DD0B8A-250B-48CF-9F89-FA541B816AFB}">
      <dgm:prSet/>
      <dgm:spPr/>
      <dgm:t>
        <a:bodyPr/>
        <a:lstStyle/>
        <a:p>
          <a:endParaRPr lang="de-DE"/>
        </a:p>
      </dgm:t>
    </dgm:pt>
    <dgm:pt modelId="{C768FF4D-D511-45B7-9EF0-78309810BB97}">
      <dgm:prSet phldrT="[Text]" phldr="1"/>
      <dgm:spPr/>
      <dgm:t>
        <a:bodyPr/>
        <a:lstStyle/>
        <a:p>
          <a:endParaRPr lang="de-DE"/>
        </a:p>
      </dgm:t>
    </dgm:pt>
    <dgm:pt modelId="{EB5B58BA-C563-4AEB-AF89-2AE6B6742B09}" type="parTrans" cxnId="{67657E04-69E1-4972-B261-6CDAC9C6A3A1}">
      <dgm:prSet/>
      <dgm:spPr/>
      <dgm:t>
        <a:bodyPr/>
        <a:lstStyle/>
        <a:p>
          <a:endParaRPr lang="de-DE"/>
        </a:p>
      </dgm:t>
    </dgm:pt>
    <dgm:pt modelId="{DF100749-3DD7-430C-BFD0-5762EAB24A79}" type="sibTrans" cxnId="{67657E04-69E1-4972-B261-6CDAC9C6A3A1}">
      <dgm:prSet/>
      <dgm:spPr/>
      <dgm:t>
        <a:bodyPr/>
        <a:lstStyle/>
        <a:p>
          <a:endParaRPr lang="de-DE"/>
        </a:p>
      </dgm:t>
    </dgm:pt>
    <dgm:pt modelId="{B17A5B68-C0B4-4192-A04D-16AB24BC66D3}">
      <dgm:prSet phldrT="[Text]"/>
      <dgm:spPr/>
      <dgm:t>
        <a:bodyPr/>
        <a:lstStyle/>
        <a:p>
          <a:endParaRPr lang="de-DE"/>
        </a:p>
      </dgm:t>
    </dgm:pt>
    <dgm:pt modelId="{1AD60871-6BC1-4A8C-B3F7-458FECB3D734}" type="parTrans" cxnId="{C0DE0F9F-B80A-4C5C-AF62-B79CEC6631C2}">
      <dgm:prSet/>
      <dgm:spPr/>
      <dgm:t>
        <a:bodyPr/>
        <a:lstStyle/>
        <a:p>
          <a:endParaRPr lang="de-DE"/>
        </a:p>
      </dgm:t>
    </dgm:pt>
    <dgm:pt modelId="{CB1ACDD7-F1CF-4B8E-ADF4-3F4CFB7E31DD}" type="sibTrans" cxnId="{C0DE0F9F-B80A-4C5C-AF62-B79CEC6631C2}">
      <dgm:prSet/>
      <dgm:spPr/>
      <dgm:t>
        <a:bodyPr/>
        <a:lstStyle/>
        <a:p>
          <a:endParaRPr lang="de-DE"/>
        </a:p>
      </dgm:t>
    </dgm:pt>
    <dgm:pt modelId="{1F2086E5-8FA7-45BB-90E2-CB68BCAB428D}">
      <dgm:prSet custT="1"/>
      <dgm:spPr/>
      <dgm:t>
        <a:bodyPr/>
        <a:lstStyle/>
        <a:p>
          <a:r>
            <a:rPr lang="de-DE" sz="1800" b="1" dirty="0" smtClean="0"/>
            <a:t>Control</a:t>
          </a:r>
        </a:p>
        <a:p>
          <a:r>
            <a:rPr lang="de-DE" sz="1800" dirty="0" smtClean="0"/>
            <a:t>Planung</a:t>
          </a:r>
          <a:endParaRPr lang="de-DE" sz="1800" dirty="0"/>
        </a:p>
      </dgm:t>
    </dgm:pt>
    <dgm:pt modelId="{2CE2AB88-532E-470A-9B5E-884EB4E83658}" type="parTrans" cxnId="{85BBBE05-29F3-4A8D-879B-90A09F197FD7}">
      <dgm:prSet/>
      <dgm:spPr/>
      <dgm:t>
        <a:bodyPr/>
        <a:lstStyle/>
        <a:p>
          <a:endParaRPr lang="de-DE"/>
        </a:p>
      </dgm:t>
    </dgm:pt>
    <dgm:pt modelId="{E6BCD113-49AA-446C-927D-52F7F0901DDB}" type="sibTrans" cxnId="{85BBBE05-29F3-4A8D-879B-90A09F197FD7}">
      <dgm:prSet/>
      <dgm:spPr/>
      <dgm:t>
        <a:bodyPr/>
        <a:lstStyle/>
        <a:p>
          <a:endParaRPr lang="de-DE"/>
        </a:p>
      </dgm:t>
    </dgm:pt>
    <dgm:pt modelId="{8D5B2C28-63B3-47B6-B0C0-397875F9ADFF}">
      <dgm:prSet custT="1"/>
      <dgm:spPr/>
      <dgm:t>
        <a:bodyPr/>
        <a:lstStyle/>
        <a:p>
          <a:r>
            <a:rPr lang="de-DE" sz="1800" b="1" dirty="0" err="1" smtClean="0"/>
            <a:t>Curiosity</a:t>
          </a:r>
          <a:endParaRPr lang="de-DE" sz="1800" b="1" dirty="0" smtClean="0"/>
        </a:p>
        <a:p>
          <a:r>
            <a:rPr lang="de-DE" sz="1800" dirty="0" smtClean="0"/>
            <a:t>Recherche</a:t>
          </a:r>
          <a:endParaRPr lang="de-DE" sz="1800" dirty="0"/>
        </a:p>
      </dgm:t>
    </dgm:pt>
    <dgm:pt modelId="{F95FCADF-6442-4A0F-BD64-FDD63E759434}" type="parTrans" cxnId="{8445A005-4DC0-4E7E-AD23-C15F132384F9}">
      <dgm:prSet/>
      <dgm:spPr/>
      <dgm:t>
        <a:bodyPr/>
        <a:lstStyle/>
        <a:p>
          <a:endParaRPr lang="de-DE"/>
        </a:p>
      </dgm:t>
    </dgm:pt>
    <dgm:pt modelId="{73D0FB1E-145C-4996-A3A1-5FDAFD4D48C6}" type="sibTrans" cxnId="{8445A005-4DC0-4E7E-AD23-C15F132384F9}">
      <dgm:prSet/>
      <dgm:spPr/>
      <dgm:t>
        <a:bodyPr/>
        <a:lstStyle/>
        <a:p>
          <a:endParaRPr lang="de-DE"/>
        </a:p>
      </dgm:t>
    </dgm:pt>
    <dgm:pt modelId="{834A2B38-31CD-4C08-A41B-FE2E20B695B7}">
      <dgm:prSet custT="1"/>
      <dgm:spPr/>
      <dgm:t>
        <a:bodyPr/>
        <a:lstStyle/>
        <a:p>
          <a:r>
            <a:rPr lang="de-DE" sz="1800" b="1" dirty="0" err="1" smtClean="0"/>
            <a:t>Confidence</a:t>
          </a:r>
          <a:endParaRPr lang="de-DE" sz="1800" b="1" dirty="0" smtClean="0"/>
        </a:p>
        <a:p>
          <a:r>
            <a:rPr lang="de-DE" sz="1800" dirty="0" smtClean="0"/>
            <a:t>Sicherheit</a:t>
          </a:r>
          <a:endParaRPr lang="de-DE" sz="1800" dirty="0"/>
        </a:p>
      </dgm:t>
    </dgm:pt>
    <dgm:pt modelId="{31CB99E2-4D1A-4A5E-B9CE-98C3DCF18B89}" type="parTrans" cxnId="{EFA522C3-93BA-4790-977E-50F62A6C90B8}">
      <dgm:prSet/>
      <dgm:spPr/>
      <dgm:t>
        <a:bodyPr/>
        <a:lstStyle/>
        <a:p>
          <a:endParaRPr lang="de-DE"/>
        </a:p>
      </dgm:t>
    </dgm:pt>
    <dgm:pt modelId="{AD168377-2A4F-462D-B69F-002A261F4AB3}" type="sibTrans" cxnId="{EFA522C3-93BA-4790-977E-50F62A6C90B8}">
      <dgm:prSet/>
      <dgm:spPr/>
      <dgm:t>
        <a:bodyPr/>
        <a:lstStyle/>
        <a:p>
          <a:endParaRPr lang="de-DE"/>
        </a:p>
      </dgm:t>
    </dgm:pt>
    <dgm:pt modelId="{34F6ADF1-3F1A-4565-AE84-205B321E098D}" type="pres">
      <dgm:prSet presAssocID="{0F8A8177-4274-4413-9F31-422EC72C851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84EC34F4-4228-4BE9-8B3B-2CAE1AE6980F}" type="pres">
      <dgm:prSet presAssocID="{FC04C98A-66AB-481B-9636-B4A001A1A81E}" presName="centerShape" presStyleLbl="node0" presStyleIdx="0" presStyleCnt="1" custScaleX="107953" custScaleY="106457"/>
      <dgm:spPr/>
      <dgm:t>
        <a:bodyPr/>
        <a:lstStyle/>
        <a:p>
          <a:endParaRPr lang="de-DE"/>
        </a:p>
      </dgm:t>
    </dgm:pt>
    <dgm:pt modelId="{1B42023D-589A-4CDC-A22E-FB077362321F}" type="pres">
      <dgm:prSet presAssocID="{A2462AB0-5C88-4508-BA4D-979349B0630F}" presName="parTrans" presStyleLbl="bgSibTrans2D1" presStyleIdx="0" presStyleCnt="4"/>
      <dgm:spPr/>
      <dgm:t>
        <a:bodyPr/>
        <a:lstStyle/>
        <a:p>
          <a:endParaRPr lang="de-DE"/>
        </a:p>
      </dgm:t>
    </dgm:pt>
    <dgm:pt modelId="{4B7CA361-DBEB-484F-83BF-6F535C640BB8}" type="pres">
      <dgm:prSet presAssocID="{05EBAD27-4BFF-454A-B59C-54C53F018736}" presName="node" presStyleLbl="node1" presStyleIdx="0" presStyleCnt="4" custScaleX="62957" custScaleY="48570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5526822B-61E1-4218-9418-8DABD72C967C}" type="pres">
      <dgm:prSet presAssocID="{2CE2AB88-532E-470A-9B5E-884EB4E83658}" presName="parTrans" presStyleLbl="bgSibTrans2D1" presStyleIdx="1" presStyleCnt="4"/>
      <dgm:spPr/>
      <dgm:t>
        <a:bodyPr/>
        <a:lstStyle/>
        <a:p>
          <a:endParaRPr lang="de-DE"/>
        </a:p>
      </dgm:t>
    </dgm:pt>
    <dgm:pt modelId="{9CBA43B3-7C5A-4A4C-B441-EEC0E175FA27}" type="pres">
      <dgm:prSet presAssocID="{1F2086E5-8FA7-45BB-90E2-CB68BCAB428D}" presName="node" presStyleLbl="node1" presStyleIdx="1" presStyleCnt="4" custScaleX="66218" custScaleY="4712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FF3B934-F364-4D60-AA89-30F6F0D13174}" type="pres">
      <dgm:prSet presAssocID="{F95FCADF-6442-4A0F-BD64-FDD63E759434}" presName="parTrans" presStyleLbl="bgSibTrans2D1" presStyleIdx="2" presStyleCnt="4"/>
      <dgm:spPr/>
      <dgm:t>
        <a:bodyPr/>
        <a:lstStyle/>
        <a:p>
          <a:endParaRPr lang="de-DE"/>
        </a:p>
      </dgm:t>
    </dgm:pt>
    <dgm:pt modelId="{0F8E51A0-8F71-43FE-82C0-2B6221F7E8C8}" type="pres">
      <dgm:prSet presAssocID="{8D5B2C28-63B3-47B6-B0C0-397875F9ADFF}" presName="node" presStyleLbl="node1" presStyleIdx="2" presStyleCnt="4" custScaleX="69717" custScaleY="5010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F7BE2B4-8FE0-4471-B4CA-30A9711D21FF}" type="pres">
      <dgm:prSet presAssocID="{31CB99E2-4D1A-4A5E-B9CE-98C3DCF18B89}" presName="parTrans" presStyleLbl="bgSibTrans2D1" presStyleIdx="3" presStyleCnt="4"/>
      <dgm:spPr/>
      <dgm:t>
        <a:bodyPr/>
        <a:lstStyle/>
        <a:p>
          <a:endParaRPr lang="de-DE"/>
        </a:p>
      </dgm:t>
    </dgm:pt>
    <dgm:pt modelId="{9377B360-E95F-4A3D-B427-7A779F99CF47}" type="pres">
      <dgm:prSet presAssocID="{834A2B38-31CD-4C08-A41B-FE2E20B695B7}" presName="node" presStyleLbl="node1" presStyleIdx="3" presStyleCnt="4" custScaleX="61788" custScaleY="44097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1B078E02-235D-42A5-B551-8DFDBF124127}" type="presOf" srcId="{0F8A8177-4274-4413-9F31-422EC72C851A}" destId="{34F6ADF1-3F1A-4565-AE84-205B321E098D}" srcOrd="0" destOrd="0" presId="urn:microsoft.com/office/officeart/2005/8/layout/radial4"/>
    <dgm:cxn modelId="{0D8D5F79-B943-4C01-BEB9-28704AEFFA12}" type="presOf" srcId="{1F2086E5-8FA7-45BB-90E2-CB68BCAB428D}" destId="{9CBA43B3-7C5A-4A4C-B441-EEC0E175FA27}" srcOrd="0" destOrd="0" presId="urn:microsoft.com/office/officeart/2005/8/layout/radial4"/>
    <dgm:cxn modelId="{2F31B650-01A3-40D2-96D2-F352735E0D39}" type="presOf" srcId="{31CB99E2-4D1A-4A5E-B9CE-98C3DCF18B89}" destId="{FF7BE2B4-8FE0-4471-B4CA-30A9711D21FF}" srcOrd="0" destOrd="0" presId="urn:microsoft.com/office/officeart/2005/8/layout/radial4"/>
    <dgm:cxn modelId="{93D9C875-59E6-4A3F-A366-197608D66201}" srcId="{1CE450AE-C2E1-43FB-BB90-6E72DA411E13}" destId="{28D56131-711C-4BB7-AA54-C781E77765AB}" srcOrd="0" destOrd="0" parTransId="{421B83C4-5FDE-4864-8A62-898CE361F538}" sibTransId="{B6807DF3-279B-4450-9268-8A9FFE0D44F1}"/>
    <dgm:cxn modelId="{8FB1D915-0256-4B2E-BFE0-17F47D5B88A2}" type="presOf" srcId="{834A2B38-31CD-4C08-A41B-FE2E20B695B7}" destId="{9377B360-E95F-4A3D-B427-7A779F99CF47}" srcOrd="0" destOrd="0" presId="urn:microsoft.com/office/officeart/2005/8/layout/radial4"/>
    <dgm:cxn modelId="{8033A1A6-CB52-4590-871E-48B8D3B97CDC}" type="presOf" srcId="{A2462AB0-5C88-4508-BA4D-979349B0630F}" destId="{1B42023D-589A-4CDC-A22E-FB077362321F}" srcOrd="0" destOrd="0" presId="urn:microsoft.com/office/officeart/2005/8/layout/radial4"/>
    <dgm:cxn modelId="{A7D9DF99-E8C8-445F-897F-6107FB3A0B79}" type="presOf" srcId="{F95FCADF-6442-4A0F-BD64-FDD63E759434}" destId="{EFF3B934-F364-4D60-AA89-30F6F0D13174}" srcOrd="0" destOrd="0" presId="urn:microsoft.com/office/officeart/2005/8/layout/radial4"/>
    <dgm:cxn modelId="{FAFE5405-8FC7-4638-8529-BCA49FD4BEEB}" srcId="{FC04C98A-66AB-481B-9636-B4A001A1A81E}" destId="{05EBAD27-4BFF-454A-B59C-54C53F018736}" srcOrd="0" destOrd="0" parTransId="{A2462AB0-5C88-4508-BA4D-979349B0630F}" sibTransId="{C54A2AA8-2916-4407-8A16-587C41747A14}"/>
    <dgm:cxn modelId="{B1DD0B8A-250B-48CF-9F89-FA541B816AFB}" srcId="{56E43742-27FB-4230-A737-DFC5A51DB7EA}" destId="{26BD6858-7E07-44E1-A44B-72BEB50E5EE9}" srcOrd="0" destOrd="0" parTransId="{E8D72115-2E3E-45EA-87D5-6435E7666F2A}" sibTransId="{FDE530B1-51C9-455C-9125-B80F7FBCA0A2}"/>
    <dgm:cxn modelId="{240D618F-3DAA-45F5-8F3E-665D0C5EAB95}" type="presOf" srcId="{05EBAD27-4BFF-454A-B59C-54C53F018736}" destId="{4B7CA361-DBEB-484F-83BF-6F535C640BB8}" srcOrd="0" destOrd="0" presId="urn:microsoft.com/office/officeart/2005/8/layout/radial4"/>
    <dgm:cxn modelId="{0A13E3D7-5EEE-4778-B66E-82019F44E8B6}" srcId="{0F8A8177-4274-4413-9F31-422EC72C851A}" destId="{56E43742-27FB-4230-A737-DFC5A51DB7EA}" srcOrd="2" destOrd="0" parTransId="{C6D0C935-60C0-4F86-8D84-5024536F1CFE}" sibTransId="{E15B05F1-AB27-4A84-BA31-209A84EFCC39}"/>
    <dgm:cxn modelId="{67657E04-69E1-4972-B261-6CDAC9C6A3A1}" srcId="{0F8A8177-4274-4413-9F31-422EC72C851A}" destId="{C768FF4D-D511-45B7-9EF0-78309810BB97}" srcOrd="3" destOrd="0" parTransId="{EB5B58BA-C563-4AEB-AF89-2AE6B6742B09}" sibTransId="{DF100749-3DD7-430C-BFD0-5762EAB24A79}"/>
    <dgm:cxn modelId="{8445A005-4DC0-4E7E-AD23-C15F132384F9}" srcId="{FC04C98A-66AB-481B-9636-B4A001A1A81E}" destId="{8D5B2C28-63B3-47B6-B0C0-397875F9ADFF}" srcOrd="2" destOrd="0" parTransId="{F95FCADF-6442-4A0F-BD64-FDD63E759434}" sibTransId="{73D0FB1E-145C-4996-A3A1-5FDAFD4D48C6}"/>
    <dgm:cxn modelId="{F107CA62-EDD2-414A-B895-3CD11ED99BD7}" type="presOf" srcId="{2CE2AB88-532E-470A-9B5E-884EB4E83658}" destId="{5526822B-61E1-4218-9418-8DABD72C967C}" srcOrd="0" destOrd="0" presId="urn:microsoft.com/office/officeart/2005/8/layout/radial4"/>
    <dgm:cxn modelId="{C85A0F64-FA93-4558-99BB-D0D862C27539}" srcId="{0F8A8177-4274-4413-9F31-422EC72C851A}" destId="{1CE450AE-C2E1-43FB-BB90-6E72DA411E13}" srcOrd="1" destOrd="0" parTransId="{2571F4F9-A962-4451-AF84-CB6EBF678FDF}" sibTransId="{5F02B24F-F8A5-4997-802F-07A23B99D816}"/>
    <dgm:cxn modelId="{EFA522C3-93BA-4790-977E-50F62A6C90B8}" srcId="{FC04C98A-66AB-481B-9636-B4A001A1A81E}" destId="{834A2B38-31CD-4C08-A41B-FE2E20B695B7}" srcOrd="3" destOrd="0" parTransId="{31CB99E2-4D1A-4A5E-B9CE-98C3DCF18B89}" sibTransId="{AD168377-2A4F-462D-B69F-002A261F4AB3}"/>
    <dgm:cxn modelId="{BE04BCF0-1E8F-499E-87B1-D2FBD9687C12}" type="presOf" srcId="{8D5B2C28-63B3-47B6-B0C0-397875F9ADFF}" destId="{0F8E51A0-8F71-43FE-82C0-2B6221F7E8C8}" srcOrd="0" destOrd="0" presId="urn:microsoft.com/office/officeart/2005/8/layout/radial4"/>
    <dgm:cxn modelId="{C0B7ABC3-F63A-49CA-8B97-B8F969768EFE}" type="presOf" srcId="{FC04C98A-66AB-481B-9636-B4A001A1A81E}" destId="{84EC34F4-4228-4BE9-8B3B-2CAE1AE6980F}" srcOrd="0" destOrd="0" presId="urn:microsoft.com/office/officeart/2005/8/layout/radial4"/>
    <dgm:cxn modelId="{B752D7E4-7BA2-4EB6-A6AB-DF3698ED382E}" srcId="{0F8A8177-4274-4413-9F31-422EC72C851A}" destId="{FC04C98A-66AB-481B-9636-B4A001A1A81E}" srcOrd="0" destOrd="0" parTransId="{5A089E7B-B339-477F-AA1C-2D8E5DBF2969}" sibTransId="{FDDE52A3-F2F8-4A08-91DC-1CB3B2CB0647}"/>
    <dgm:cxn modelId="{85BBBE05-29F3-4A8D-879B-90A09F197FD7}" srcId="{FC04C98A-66AB-481B-9636-B4A001A1A81E}" destId="{1F2086E5-8FA7-45BB-90E2-CB68BCAB428D}" srcOrd="1" destOrd="0" parTransId="{2CE2AB88-532E-470A-9B5E-884EB4E83658}" sibTransId="{E6BCD113-49AA-446C-927D-52F7F0901DDB}"/>
    <dgm:cxn modelId="{C0DE0F9F-B80A-4C5C-AF62-B79CEC6631C2}" srcId="{C768FF4D-D511-45B7-9EF0-78309810BB97}" destId="{B17A5B68-C0B4-4192-A04D-16AB24BC66D3}" srcOrd="0" destOrd="0" parTransId="{1AD60871-6BC1-4A8C-B3F7-458FECB3D734}" sibTransId="{CB1ACDD7-F1CF-4B8E-ADF4-3F4CFB7E31DD}"/>
    <dgm:cxn modelId="{B1D29EBA-BAB1-4466-8BD4-66AE61E0B307}" type="presParOf" srcId="{34F6ADF1-3F1A-4565-AE84-205B321E098D}" destId="{84EC34F4-4228-4BE9-8B3B-2CAE1AE6980F}" srcOrd="0" destOrd="0" presId="urn:microsoft.com/office/officeart/2005/8/layout/radial4"/>
    <dgm:cxn modelId="{A7AE3419-D2E0-458B-AFC2-1ADD1A82FCCE}" type="presParOf" srcId="{34F6ADF1-3F1A-4565-AE84-205B321E098D}" destId="{1B42023D-589A-4CDC-A22E-FB077362321F}" srcOrd="1" destOrd="0" presId="urn:microsoft.com/office/officeart/2005/8/layout/radial4"/>
    <dgm:cxn modelId="{80724D9B-EEA6-4F5A-A76C-1100C6AF7E69}" type="presParOf" srcId="{34F6ADF1-3F1A-4565-AE84-205B321E098D}" destId="{4B7CA361-DBEB-484F-83BF-6F535C640BB8}" srcOrd="2" destOrd="0" presId="urn:microsoft.com/office/officeart/2005/8/layout/radial4"/>
    <dgm:cxn modelId="{64FDF0F6-F752-44C1-BD24-74D80E8EDBAD}" type="presParOf" srcId="{34F6ADF1-3F1A-4565-AE84-205B321E098D}" destId="{5526822B-61E1-4218-9418-8DABD72C967C}" srcOrd="3" destOrd="0" presId="urn:microsoft.com/office/officeart/2005/8/layout/radial4"/>
    <dgm:cxn modelId="{87626B5D-E904-40B7-A2F2-74DC7D667217}" type="presParOf" srcId="{34F6ADF1-3F1A-4565-AE84-205B321E098D}" destId="{9CBA43B3-7C5A-4A4C-B441-EEC0E175FA27}" srcOrd="4" destOrd="0" presId="urn:microsoft.com/office/officeart/2005/8/layout/radial4"/>
    <dgm:cxn modelId="{89E21CF5-0719-4F0F-A429-4AD38BA06509}" type="presParOf" srcId="{34F6ADF1-3F1A-4565-AE84-205B321E098D}" destId="{EFF3B934-F364-4D60-AA89-30F6F0D13174}" srcOrd="5" destOrd="0" presId="urn:microsoft.com/office/officeart/2005/8/layout/radial4"/>
    <dgm:cxn modelId="{F33EB76F-914B-4534-84E3-E76A32DAFAD1}" type="presParOf" srcId="{34F6ADF1-3F1A-4565-AE84-205B321E098D}" destId="{0F8E51A0-8F71-43FE-82C0-2B6221F7E8C8}" srcOrd="6" destOrd="0" presId="urn:microsoft.com/office/officeart/2005/8/layout/radial4"/>
    <dgm:cxn modelId="{C2C19DE1-FC49-4D3F-9006-A6660D536079}" type="presParOf" srcId="{34F6ADF1-3F1A-4565-AE84-205B321E098D}" destId="{FF7BE2B4-8FE0-4471-B4CA-30A9711D21FF}" srcOrd="7" destOrd="0" presId="urn:microsoft.com/office/officeart/2005/8/layout/radial4"/>
    <dgm:cxn modelId="{58E44F22-7B8C-4EAE-8D77-EB14F56AAB3E}" type="presParOf" srcId="{34F6ADF1-3F1A-4565-AE84-205B321E098D}" destId="{9377B360-E95F-4A3D-B427-7A779F99CF47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EC34F4-4228-4BE9-8B3B-2CAE1AE6980F}">
      <dsp:nvSpPr>
        <dsp:cNvPr id="0" name=""/>
        <dsp:cNvSpPr/>
      </dsp:nvSpPr>
      <dsp:spPr>
        <a:xfrm>
          <a:off x="2927441" y="1996980"/>
          <a:ext cx="2386994" cy="235391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de-DE" sz="1600" b="1" kern="1200" dirty="0" smtClean="0">
              <a:latin typeface="Flama Ultralight"/>
            </a:rPr>
            <a:t>Laufbahn-Adaptabilitä</a:t>
          </a:r>
          <a:r>
            <a:rPr lang="de-DE" sz="1600" kern="1200" dirty="0" smtClean="0">
              <a:latin typeface="Flama Ultralight"/>
            </a:rPr>
            <a:t>t </a:t>
          </a:r>
          <a:r>
            <a:rPr lang="de-DE" sz="1600" kern="1200" dirty="0" smtClean="0">
              <a:latin typeface="Flama Ultralight"/>
            </a:rPr>
            <a:t>= laufende Anpassung</a:t>
          </a:r>
          <a:endParaRPr lang="de-DE" sz="1600" kern="1200" dirty="0"/>
        </a:p>
      </dsp:txBody>
      <dsp:txXfrm>
        <a:off x="3277008" y="2341703"/>
        <a:ext cx="1687860" cy="1664469"/>
      </dsp:txXfrm>
    </dsp:sp>
    <dsp:sp modelId="{1B42023D-589A-4CDC-A22E-FB077362321F}">
      <dsp:nvSpPr>
        <dsp:cNvPr id="0" name=""/>
        <dsp:cNvSpPr/>
      </dsp:nvSpPr>
      <dsp:spPr>
        <a:xfrm rot="11700000">
          <a:off x="1346893" y="2324700"/>
          <a:ext cx="1561140" cy="630175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7CA361-DBEB-484F-83BF-6F535C640BB8}">
      <dsp:nvSpPr>
        <dsp:cNvPr id="0" name=""/>
        <dsp:cNvSpPr/>
      </dsp:nvSpPr>
      <dsp:spPr>
        <a:xfrm>
          <a:off x="712257" y="2029660"/>
          <a:ext cx="1322465" cy="8162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b="1" kern="1200" dirty="0" err="1" smtClean="0"/>
            <a:t>Concern</a:t>
          </a:r>
          <a:endParaRPr lang="de-DE" sz="1800" b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Ziele</a:t>
          </a:r>
          <a:endParaRPr lang="de-DE" sz="1800" kern="1200" dirty="0"/>
        </a:p>
      </dsp:txBody>
      <dsp:txXfrm>
        <a:off x="736163" y="2053566"/>
        <a:ext cx="1274653" cy="768391"/>
      </dsp:txXfrm>
    </dsp:sp>
    <dsp:sp modelId="{5526822B-61E1-4218-9418-8DABD72C967C}">
      <dsp:nvSpPr>
        <dsp:cNvPr id="0" name=""/>
        <dsp:cNvSpPr/>
      </dsp:nvSpPr>
      <dsp:spPr>
        <a:xfrm rot="14700000">
          <a:off x="2464758" y="993770"/>
          <a:ext cx="1572958" cy="630175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BA43B3-7C5A-4A4C-B441-EEC0E175FA27}">
      <dsp:nvSpPr>
        <dsp:cNvPr id="0" name=""/>
        <dsp:cNvSpPr/>
      </dsp:nvSpPr>
      <dsp:spPr>
        <a:xfrm>
          <a:off x="2223374" y="200122"/>
          <a:ext cx="1390965" cy="7918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b="1" kern="1200" dirty="0" smtClean="0"/>
            <a:t>Control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Planung</a:t>
          </a:r>
          <a:endParaRPr lang="de-DE" sz="1800" kern="1200" dirty="0"/>
        </a:p>
      </dsp:txBody>
      <dsp:txXfrm>
        <a:off x="2246568" y="223316"/>
        <a:ext cx="1344577" cy="745499"/>
      </dsp:txXfrm>
    </dsp:sp>
    <dsp:sp modelId="{EFF3B934-F364-4D60-AA89-30F6F0D13174}">
      <dsp:nvSpPr>
        <dsp:cNvPr id="0" name=""/>
        <dsp:cNvSpPr/>
      </dsp:nvSpPr>
      <dsp:spPr>
        <a:xfrm rot="17700000">
          <a:off x="4204161" y="993770"/>
          <a:ext cx="1572958" cy="630175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8E51A0-8F71-43FE-82C0-2B6221F7E8C8}">
      <dsp:nvSpPr>
        <dsp:cNvPr id="0" name=""/>
        <dsp:cNvSpPr/>
      </dsp:nvSpPr>
      <dsp:spPr>
        <a:xfrm>
          <a:off x="4590788" y="175066"/>
          <a:ext cx="1464465" cy="8419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b="1" kern="1200" dirty="0" err="1" smtClean="0"/>
            <a:t>Curiosity</a:t>
          </a:r>
          <a:endParaRPr lang="de-DE" sz="1800" b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Recherche</a:t>
          </a:r>
          <a:endParaRPr lang="de-DE" sz="1800" kern="1200" dirty="0"/>
        </a:p>
      </dsp:txBody>
      <dsp:txXfrm>
        <a:off x="4615449" y="199727"/>
        <a:ext cx="1415143" cy="792676"/>
      </dsp:txXfrm>
    </dsp:sp>
    <dsp:sp modelId="{FF7BE2B4-8FE0-4471-B4CA-30A9711D21FF}">
      <dsp:nvSpPr>
        <dsp:cNvPr id="0" name=""/>
        <dsp:cNvSpPr/>
      </dsp:nvSpPr>
      <dsp:spPr>
        <a:xfrm rot="20700000">
          <a:off x="5333844" y="2324700"/>
          <a:ext cx="1561140" cy="630175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77B360-E95F-4A3D-B427-7A779F99CF47}">
      <dsp:nvSpPr>
        <dsp:cNvPr id="0" name=""/>
        <dsp:cNvSpPr/>
      </dsp:nvSpPr>
      <dsp:spPr>
        <a:xfrm>
          <a:off x="6219432" y="2067243"/>
          <a:ext cx="1297909" cy="7410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b="1" kern="1200" dirty="0" err="1" smtClean="0"/>
            <a:t>Confidence</a:t>
          </a:r>
          <a:endParaRPr lang="de-DE" sz="1800" b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Sicherheit</a:t>
          </a:r>
          <a:endParaRPr lang="de-DE" sz="1800" kern="1200" dirty="0"/>
        </a:p>
      </dsp:txBody>
      <dsp:txXfrm>
        <a:off x="6241136" y="2088947"/>
        <a:ext cx="1254501" cy="6976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170C4F-C839-4A3B-90F8-E41D1C6B4979}" type="datetimeFigureOut">
              <a:rPr lang="de-DE" altLang="de-DE"/>
              <a:pPr/>
              <a:t>03.10.2016</a:t>
            </a:fld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3F8B038-DFC6-49E2-8B48-61C0D44E3334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84162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8B1EC09-40AB-435C-BD52-96914567CA0D}" type="datetimeFigureOut">
              <a:rPr lang="de-DE" altLang="de-DE"/>
              <a:pPr/>
              <a:t>03.10.2016</a:t>
            </a:fld>
            <a:endParaRPr lang="de-DE" alt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EF06C80-67D9-407A-8033-F6F3360C599D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994521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2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39220024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11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12836945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12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32883258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13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31055513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14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12693231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15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12693231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16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12693231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17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12693231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18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12693231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19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12693231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20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3952750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3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40903370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21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5066662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Aft>
                <a:spcPts val="0"/>
              </a:spcAft>
            </a:pPr>
            <a:endParaRPr lang="de-DE" altLang="de-DE" sz="1200" dirty="0" smtClean="0">
              <a:latin typeface="Flama Ultralight"/>
              <a:cs typeface="Flama Ultralight" pitchFamily="-8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22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23121343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23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26206585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24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19163654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25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13678892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27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40732191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28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15449957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29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19996078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30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15118782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31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733449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4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40732191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32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311337363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33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2765663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34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380251658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35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108973308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36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2482503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5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33131213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6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560069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7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14688888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8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2962122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9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40732191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6E700-A49D-42D9-9D89-1C9DE10E78B1}" type="slidenum">
              <a:rPr lang="de-AT" altLang="de-DE" smtClean="0"/>
              <a:pPr/>
              <a:t>10</a:t>
            </a:fld>
            <a:endParaRPr lang="de-AT" altLang="de-DE"/>
          </a:p>
        </p:txBody>
      </p:sp>
    </p:spTree>
    <p:extLst>
      <p:ext uri="{BB962C8B-B14F-4D97-AF65-F5344CB8AC3E}">
        <p14:creationId xmlns:p14="http://schemas.microsoft.com/office/powerpoint/2010/main" val="1153606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/Volumes/KestDaten/Projekte/BMWFW/BMWF-W%20und%20BMBF%20Corporate%20Design/BMB%20Logos/BMB%20Logo%20Office/BMB_Logo_RGB_Invers.png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2D2"/>
              </a:gs>
              <a:gs pos="100000">
                <a:srgbClr val="ABCB2A"/>
              </a:gs>
            </a:gsLst>
            <a:lin ang="0"/>
          </a:gra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de-DE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3" name="Bild 9" descr="/Volumes/KestDaten/Projekte/BMWFW/BMWF-W und BMBF Corporate Design/BMB Logos/BMB Logo Office/BMB_Logo_RGB_Invers.png"/>
          <p:cNvPicPr>
            <a:picLocks noChangeAspect="1"/>
          </p:cNvPicPr>
          <p:nvPr userDrawn="1"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5362575"/>
            <a:ext cx="9731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Bild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213" y="5354638"/>
            <a:ext cx="1335087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ild 12" descr="18plus_weiss.tif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650" y="1490663"/>
            <a:ext cx="52387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9941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288" y="-58738"/>
            <a:ext cx="9418638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Bild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68" y="528621"/>
            <a:ext cx="3259666" cy="216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795868" y="3455619"/>
            <a:ext cx="7772400" cy="1362075"/>
          </a:xfrm>
        </p:spPr>
        <p:txBody>
          <a:bodyPr>
            <a:normAutofit/>
          </a:bodyPr>
          <a:lstStyle>
            <a:lvl1pPr algn="l">
              <a:defRPr sz="4800" b="1" cap="all">
                <a:solidFill>
                  <a:schemeClr val="bg1"/>
                </a:solidFill>
                <a:latin typeface="Flama Light"/>
              </a:defRPr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7" name="Textplatzhalter 2"/>
          <p:cNvSpPr>
            <a:spLocks noGrp="1"/>
          </p:cNvSpPr>
          <p:nvPr>
            <p:ph type="body" idx="1"/>
          </p:nvPr>
        </p:nvSpPr>
        <p:spPr>
          <a:xfrm>
            <a:off x="795868" y="2599185"/>
            <a:ext cx="7772400" cy="856434"/>
          </a:xfrm>
        </p:spPr>
        <p:txBody>
          <a:bodyPr anchor="b"/>
          <a:lstStyle>
            <a:lvl1pPr marL="0" indent="0">
              <a:buNone/>
              <a:defRPr sz="2400" cap="all">
                <a:solidFill>
                  <a:srgbClr val="FFFFFF"/>
                </a:solidFill>
                <a:latin typeface="Flama Ligh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dirty="0" smtClean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896478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cap="all"/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776413" cy="365125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3453001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92D2"/>
              </a:gs>
              <a:gs pos="100000">
                <a:srgbClr val="ABCB2A"/>
              </a:gs>
            </a:gsLst>
            <a:lin ang="0"/>
          </a:gra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de-DE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5395" y="2319500"/>
            <a:ext cx="7772400" cy="1362075"/>
          </a:xfrm>
        </p:spPr>
        <p:txBody>
          <a:bodyPr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75395" y="819313"/>
            <a:ext cx="7772400" cy="1500187"/>
          </a:xfrm>
        </p:spPr>
        <p:txBody>
          <a:bodyPr anchor="b"/>
          <a:lstStyle>
            <a:lvl1pPr marL="0" indent="0">
              <a:buNone/>
              <a:defRPr sz="2000" cap="all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dirty="0" smtClean="0"/>
              <a:t>Mastertextformat bearbeiten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2617788" cy="365125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18plus – Berufs- und Studienchecker</a:t>
            </a:r>
          </a:p>
          <a:p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10632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747838" cy="365125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3363413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7" name="Fußzeilenplatzhalter 7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0155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1253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2806977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 cap="all">
                <a:latin typeface="Flama Ultralight"/>
                <a:ea typeface="+mn-ea"/>
                <a:cs typeface="Flama Ultralight"/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9264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457200" y="6356350"/>
            <a:ext cx="1976438" cy="365125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18plus – Berufs- und Studienchecker</a:t>
            </a:r>
          </a:p>
        </p:txBody>
      </p:sp>
    </p:spTree>
    <p:extLst>
      <p:ext uri="{BB962C8B-B14F-4D97-AF65-F5344CB8AC3E}">
        <p14:creationId xmlns:p14="http://schemas.microsoft.com/office/powerpoint/2010/main" val="3621638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/Volumes/KestDaten/Projekte/BMWFW/BMWF-W%20und%20BMBF%20Corporate%20Design/BMB%20Logos/BMB%20Logo%20Office/BMB_Logo_RGB_Invers.png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>
            <a:spLocks noChangeArrowheads="1"/>
          </p:cNvSpPr>
          <p:nvPr userDrawn="1"/>
        </p:nvSpPr>
        <p:spPr bwMode="auto">
          <a:xfrm>
            <a:off x="0" y="6248400"/>
            <a:ext cx="9144000" cy="609600"/>
          </a:xfrm>
          <a:prstGeom prst="rect">
            <a:avLst/>
          </a:prstGeom>
          <a:gradFill rotWithShape="1">
            <a:gsLst>
              <a:gs pos="0">
                <a:srgbClr val="0092D2"/>
              </a:gs>
              <a:gs pos="100000">
                <a:srgbClr val="ABCB2A"/>
              </a:gs>
            </a:gsLst>
            <a:lin ang="0"/>
          </a:gra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de-DE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AT" dirty="0" smtClean="0"/>
              <a:t>Mastertitelformat bearbeiten</a:t>
            </a:r>
            <a:endParaRPr lang="de-DE" dirty="0"/>
          </a:p>
        </p:txBody>
      </p:sp>
      <p:sp>
        <p:nvSpPr>
          <p:cNvPr id="1028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altLang="de-DE" smtClean="0"/>
              <a:t>Mastertextformat bearbeiten</a:t>
            </a:r>
          </a:p>
          <a:p>
            <a:pPr lvl="1"/>
            <a:r>
              <a:rPr lang="de-AT" altLang="de-DE" smtClean="0"/>
              <a:t>Zweite Ebene</a:t>
            </a:r>
          </a:p>
          <a:p>
            <a:pPr lvl="2"/>
            <a:r>
              <a:rPr lang="de-AT" altLang="de-DE" smtClean="0"/>
              <a:t>Dritte Ebene</a:t>
            </a:r>
          </a:p>
          <a:p>
            <a:pPr lvl="3"/>
            <a:r>
              <a:rPr lang="de-AT" altLang="de-DE" smtClean="0"/>
              <a:t>Vierte Ebene</a:t>
            </a:r>
          </a:p>
          <a:p>
            <a:pPr lvl="4"/>
            <a:r>
              <a:rPr lang="de-AT" altLang="de-DE" smtClean="0"/>
              <a:t>Fünfte Ebene</a:t>
            </a:r>
            <a:endParaRPr lang="de-DE" altLang="de-DE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chemeClr val="bg1"/>
                </a:solidFill>
                <a:latin typeface="Flama Ultralight" charset="0"/>
              </a:defRPr>
            </a:lvl1pPr>
          </a:lstStyle>
          <a:p>
            <a:r>
              <a:rPr lang="de-DE" altLang="de-DE"/>
              <a:t>18plus – Berufs- und Studienchecker</a:t>
            </a:r>
          </a:p>
        </p:txBody>
      </p:sp>
      <p:pic>
        <p:nvPicPr>
          <p:cNvPr id="1030" name="Bild 9" descr="/Volumes/KestDaten/Projekte/BMWFW/BMWF-W und BMBF Corporate Design/BMB Logos/BMB Logo Office/BMB_Logo_RGB_Invers.png"/>
          <p:cNvPicPr>
            <a:picLocks noChangeAspect="1"/>
          </p:cNvPicPr>
          <p:nvPr userDrawn="1"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3450" y="6438900"/>
            <a:ext cx="5365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Bild 10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838" y="6440488"/>
            <a:ext cx="715962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Bild 5" descr="18plus_flaeche.pn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113" y="192088"/>
            <a:ext cx="1370012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38" r:id="rId7"/>
    <p:sldLayoutId id="2147483945" r:id="rId8"/>
    <p:sldLayoutId id="2147483946" r:id="rId9"/>
    <p:sldLayoutId id="2147483948" r:id="rId10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 kern="1200" cap="all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1pPr>
      <a:lvl2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itchFamily="34" charset="-128"/>
          <a:cs typeface="Flama Ultralight" pitchFamily="-84" charset="0"/>
        </a:defRPr>
      </a:lvl2pPr>
      <a:lvl3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itchFamily="34" charset="-128"/>
          <a:cs typeface="Flama Ultralight" pitchFamily="-84" charset="0"/>
        </a:defRPr>
      </a:lvl3pPr>
      <a:lvl4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itchFamily="34" charset="-128"/>
          <a:cs typeface="Flama Ultralight" pitchFamily="-84" charset="0"/>
        </a:defRPr>
      </a:lvl4pPr>
      <a:lvl5pPr algn="l" defTabSz="457200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MS PGothic" pitchFamily="34" charset="-128"/>
          <a:cs typeface="Flama Ultralight" pitchFamily="-84" charset="0"/>
        </a:defRPr>
      </a:lvl5pPr>
      <a:lvl6pPr marL="4572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6pPr>
      <a:lvl7pPr marL="9144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7pPr>
      <a:lvl8pPr marL="13716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8pPr>
      <a:lvl9pPr marL="1828800"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Flama Ultralight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Flama Ultralight"/>
          <a:ea typeface="MS PGothic" pitchFamily="34" charset="-128"/>
          <a:cs typeface="Flama Ultra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8plus.at/wegweiser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18plus.at/18plus-fuer-lehrerinnen/faqs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mailto:beate.wais@lsr-noe.gv.at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nicole.undeutsch@univie.ac.at" TargetMode="External"/><Relationship Id="rId5" Type="http://schemas.openxmlformats.org/officeDocument/2006/relationships/hyperlink" Target="mailto:18plus.wien@univie.ac.at" TargetMode="External"/><Relationship Id="rId4" Type="http://schemas.openxmlformats.org/officeDocument/2006/relationships/hyperlink" Target="mailto:christa.eckhard@lsr-noe.gv.at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sz="2200" dirty="0" smtClean="0"/>
              <a:t/>
            </a:r>
            <a:br>
              <a:rPr lang="de-DE" sz="2200" dirty="0" smtClean="0"/>
            </a:br>
            <a:r>
              <a:rPr lang="de-DE" sz="2200" dirty="0" smtClean="0"/>
              <a:t>Vorbereitung </a:t>
            </a:r>
            <a:endParaRPr lang="de-DE" sz="2200" dirty="0"/>
          </a:p>
        </p:txBody>
      </p:sp>
      <p:sp>
        <p:nvSpPr>
          <p:cNvPr id="16387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Projektteam nominieren</a:t>
            </a:r>
          </a:p>
          <a:p>
            <a:pPr>
              <a:buNone/>
              <a:defRPr/>
            </a:pPr>
            <a:r>
              <a:rPr lang="de-DE" altLang="de-DE" dirty="0" smtClean="0">
                <a:solidFill>
                  <a:schemeClr val="accent6">
                    <a:lumMod val="75000"/>
                  </a:schemeClr>
                </a:solidFill>
                <a:latin typeface="Flama Ultralight" pitchFamily="-84" charset="0"/>
                <a:cs typeface="Flama Ultralight" pitchFamily="-84" charset="0"/>
              </a:rPr>
              <a:t>	</a:t>
            </a: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bestehend aus Schüler- und Bildungsberater/innen, Klassenvorstände, BO-Koordinator/in (bei AHS), Administrator/in</a:t>
            </a:r>
          </a:p>
          <a:p>
            <a:pPr>
              <a:buNone/>
              <a:defRPr/>
            </a:pPr>
            <a:endParaRPr lang="de-DE" altLang="de-DE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None/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Termin- und Stundenplanung für </a:t>
            </a:r>
            <a:r>
              <a:rPr lang="de-DE" altLang="de-DE" b="1" dirty="0" err="1" smtClean="0">
                <a:latin typeface="Flama Ultralight" pitchFamily="-84" charset="0"/>
                <a:cs typeface="Flama Ultralight" pitchFamily="-84" charset="0"/>
              </a:rPr>
              <a:t>Vormaturaklassen</a:t>
            </a: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 </a:t>
            </a:r>
            <a:endParaRPr lang="de-DE" altLang="de-DE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None/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	Durchführung der Module 1-3 von November bis zu den Semesterferien (Empfehlung: 3 Unterrichtsstunden)</a:t>
            </a:r>
          </a:p>
          <a:p>
            <a:pPr>
              <a:buNone/>
              <a:defRPr/>
            </a:pPr>
            <a:endParaRPr lang="de-DE" altLang="de-DE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None/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Termin- und Stundenplanung für </a:t>
            </a:r>
            <a:r>
              <a:rPr lang="de-DE" altLang="de-DE" b="1" dirty="0" err="1" smtClean="0">
                <a:latin typeface="Flama Ultralight" pitchFamily="-84" charset="0"/>
                <a:cs typeface="Flama Ultralight" pitchFamily="-84" charset="0"/>
              </a:rPr>
              <a:t>Maturaklassen</a:t>
            </a: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 </a:t>
            </a:r>
            <a:endParaRPr lang="de-DE" altLang="de-DE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None/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	Durchführung des Moduls 4 im September (Empfehlung: 1 Unterrichtsstunde)</a:t>
            </a:r>
          </a:p>
        </p:txBody>
      </p:sp>
    </p:spTree>
    <p:extLst>
      <p:ext uri="{BB962C8B-B14F-4D97-AF65-F5344CB8AC3E}">
        <p14:creationId xmlns:p14="http://schemas.microsoft.com/office/powerpoint/2010/main" val="316266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sz="2200" dirty="0" smtClean="0"/>
              <a:t/>
            </a:r>
            <a:br>
              <a:rPr lang="de-DE" sz="2200" dirty="0" smtClean="0"/>
            </a:br>
            <a:r>
              <a:rPr lang="de-DE" sz="2200" dirty="0" smtClean="0"/>
              <a:t>Aufgaben </a:t>
            </a:r>
            <a:r>
              <a:rPr lang="de-DE" sz="2200" dirty="0" smtClean="0"/>
              <a:t>der Schulleitung</a:t>
            </a:r>
            <a:endParaRPr lang="de-DE" sz="2200" dirty="0"/>
          </a:p>
        </p:txBody>
      </p:sp>
      <p:sp>
        <p:nvSpPr>
          <p:cNvPr id="16387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  <a:defRPr/>
            </a:pPr>
            <a:endParaRPr lang="de-DE" altLang="de-DE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Thematisierung </a:t>
            </a: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bei Schulkonferenzen</a:t>
            </a:r>
          </a:p>
          <a:p>
            <a:pPr>
              <a:buNone/>
              <a:defRPr/>
            </a:pPr>
            <a:endParaRPr lang="de-DE" altLang="de-DE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Nominierung eines Projektteams</a:t>
            </a:r>
          </a:p>
          <a:p>
            <a:pPr>
              <a:buNone/>
              <a:defRPr/>
            </a:pPr>
            <a:endParaRPr lang="de-DE" altLang="de-DE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Veranlassung, Kontrolle und Unterstützung der Programmorganisation und der laufenden Programmdurchführung</a:t>
            </a:r>
          </a:p>
        </p:txBody>
      </p:sp>
    </p:spTree>
    <p:extLst>
      <p:ext uri="{BB962C8B-B14F-4D97-AF65-F5344CB8AC3E}">
        <p14:creationId xmlns:p14="http://schemas.microsoft.com/office/powerpoint/2010/main" val="379500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sz="2200" dirty="0" smtClean="0"/>
              <a:t/>
            </a:r>
            <a:br>
              <a:rPr lang="de-DE" sz="2200" dirty="0" smtClean="0"/>
            </a:br>
            <a:r>
              <a:rPr lang="de-DE" sz="2200" dirty="0" smtClean="0"/>
              <a:t>Aufgaben </a:t>
            </a:r>
            <a:r>
              <a:rPr lang="de-DE" sz="2200" dirty="0" smtClean="0"/>
              <a:t>der Schüler- und Bildungsberater</a:t>
            </a:r>
            <a:endParaRPr lang="de-DE" sz="2200" dirty="0"/>
          </a:p>
        </p:txBody>
      </p:sp>
      <p:sp>
        <p:nvSpPr>
          <p:cNvPr id="16387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  <a:defRPr/>
            </a:pPr>
            <a:endParaRPr lang="de-DE" altLang="de-DE" b="1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Kenntniserwerb </a:t>
            </a: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des grundlegenden Konzepts sowie der Materialien durch Selbststudium und Besuch von Informationsveranstaltungen</a:t>
            </a:r>
          </a:p>
          <a:p>
            <a:pPr>
              <a:buNone/>
              <a:defRPr/>
            </a:pPr>
            <a:endParaRPr lang="de-DE" altLang="de-DE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Weitergabe der Informationen </a:t>
            </a: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über Zielsetzung und durchzuführende Maßnahmen an die Schulleitung und der beteiligten Lehrkräfte sowie Erarbeitung eines Vorschlages zur Umsetzung am Standort</a:t>
            </a:r>
          </a:p>
          <a:p>
            <a:pPr>
              <a:buNone/>
              <a:defRPr/>
            </a:pPr>
            <a:endParaRPr lang="de-DE" altLang="de-DE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Durchführung der Module 1-3 </a:t>
            </a: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in den </a:t>
            </a:r>
            <a:r>
              <a:rPr lang="de-DE" altLang="de-DE" dirty="0" err="1" smtClean="0">
                <a:latin typeface="Flama Ultralight" pitchFamily="-84" charset="0"/>
                <a:cs typeface="Flama Ultralight" pitchFamily="-84" charset="0"/>
              </a:rPr>
              <a:t>Vormaturaklassen</a:t>
            </a: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 (3 Unterrichtseinheiten)</a:t>
            </a:r>
          </a:p>
        </p:txBody>
      </p:sp>
    </p:spTree>
    <p:extLst>
      <p:ext uri="{BB962C8B-B14F-4D97-AF65-F5344CB8AC3E}">
        <p14:creationId xmlns:p14="http://schemas.microsoft.com/office/powerpoint/2010/main" val="38481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sz="2200" dirty="0" smtClean="0"/>
              <a:t/>
            </a:r>
            <a:br>
              <a:rPr lang="de-DE" sz="2200" dirty="0" smtClean="0"/>
            </a:br>
            <a:r>
              <a:rPr lang="de-DE" sz="2200" dirty="0" smtClean="0"/>
              <a:t>Aufgaben </a:t>
            </a:r>
            <a:r>
              <a:rPr lang="de-DE" sz="2200" dirty="0" smtClean="0"/>
              <a:t>der Schüler- und Bildungsberater</a:t>
            </a:r>
            <a:endParaRPr lang="de-DE" sz="2200" dirty="0"/>
          </a:p>
        </p:txBody>
      </p:sp>
      <p:sp>
        <p:nvSpPr>
          <p:cNvPr id="16387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Koordination </a:t>
            </a: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der Kleingruppenberatung und der Praxiskontakte</a:t>
            </a:r>
          </a:p>
          <a:p>
            <a:pPr>
              <a:buNone/>
              <a:defRPr/>
            </a:pPr>
            <a:endParaRPr lang="de-DE" altLang="de-DE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Durchführung des Modul 4 </a:t>
            </a: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in den Maturaklassen (Musterpräsentation, „Studieren probieren“)</a:t>
            </a:r>
          </a:p>
          <a:p>
            <a:pPr>
              <a:buNone/>
              <a:defRPr/>
            </a:pPr>
            <a:endParaRPr lang="de-DE" altLang="de-DE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Ergänzende individuelle Beratung</a:t>
            </a:r>
          </a:p>
          <a:p>
            <a:pPr>
              <a:buNone/>
              <a:defRPr/>
            </a:pPr>
            <a:endParaRPr lang="de-DE" altLang="de-DE" dirty="0" smtClean="0">
              <a:solidFill>
                <a:schemeClr val="accent6">
                  <a:lumMod val="75000"/>
                </a:schemeClr>
              </a:solidFill>
              <a:latin typeface="Flama Ultralight" pitchFamily="-84" charset="0"/>
              <a:cs typeface="Flama Ultralight" pitchFamily="-84" charset="0"/>
            </a:endParaRPr>
          </a:p>
          <a:p>
            <a:pPr>
              <a:buNone/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	Mitwirkung bei der Koordination der Termine und Unterstützung der Schüler- und Bildungsberater durch die</a:t>
            </a:r>
          </a:p>
          <a:p>
            <a:pPr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Klassenvorständ/innen</a:t>
            </a: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 (z.B.: Behandlung von 18plus Themen im Unterricht)</a:t>
            </a:r>
          </a:p>
          <a:p>
            <a:pPr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Administrator/innen </a:t>
            </a: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(z.B.: Termin-, Stunden- und Raumplanung)</a:t>
            </a:r>
          </a:p>
          <a:p>
            <a:pPr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Klassenlehrer/innen</a:t>
            </a: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 (z.B.: Durchführung der Module)</a:t>
            </a:r>
          </a:p>
        </p:txBody>
      </p:sp>
    </p:spTree>
    <p:extLst>
      <p:ext uri="{BB962C8B-B14F-4D97-AF65-F5344CB8AC3E}">
        <p14:creationId xmlns:p14="http://schemas.microsoft.com/office/powerpoint/2010/main" val="207988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501" y="1976438"/>
            <a:ext cx="7819066" cy="3452812"/>
          </a:xfrm>
          <a:prstGeom prst="rect">
            <a:avLst/>
          </a:prstGeom>
        </p:spPr>
      </p:pic>
      <p:sp>
        <p:nvSpPr>
          <p:cNvPr id="9" name="Titel 1"/>
          <p:cNvSpPr txBox="1">
            <a:spLocks/>
          </p:cNvSpPr>
          <p:nvPr/>
        </p:nvSpPr>
        <p:spPr>
          <a:xfrm>
            <a:off x="476250" y="89058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 kern="1200" cap="all">
                <a:solidFill>
                  <a:schemeClr val="tx1"/>
                </a:solidFill>
                <a:latin typeface="Flama Ultralight"/>
                <a:ea typeface="MS PGothic" panose="020B0600070205080204" pitchFamily="34" charset="-128"/>
                <a:cs typeface="Flama Ultralight"/>
              </a:defRPr>
            </a:lvl1pPr>
            <a:lvl2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2pPr>
            <a:lvl3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3pPr>
            <a:lvl4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4pPr>
            <a:lvl5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5pPr>
            <a:lvl6pPr marL="4572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6pPr>
            <a:lvl7pPr marL="9144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7pPr>
            <a:lvl8pPr marL="13716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8pPr>
            <a:lvl9pPr marL="18288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de-DE" sz="2400" dirty="0" smtClean="0"/>
              <a:t>Module für den Unterricht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417959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/>
          <p:cNvSpPr txBox="1">
            <a:spLocks/>
          </p:cNvSpPr>
          <p:nvPr/>
        </p:nvSpPr>
        <p:spPr>
          <a:xfrm>
            <a:off x="476250" y="894072"/>
            <a:ext cx="8229600" cy="7062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 kern="1200" cap="all">
                <a:solidFill>
                  <a:schemeClr val="tx1"/>
                </a:solidFill>
                <a:latin typeface="Flama Ultralight"/>
                <a:ea typeface="MS PGothic" panose="020B0600070205080204" pitchFamily="34" charset="-128"/>
                <a:cs typeface="Flama Ultralight"/>
              </a:defRPr>
            </a:lvl1pPr>
            <a:lvl2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2pPr>
            <a:lvl3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3pPr>
            <a:lvl4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4pPr>
            <a:lvl5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5pPr>
            <a:lvl6pPr marL="4572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6pPr>
            <a:lvl7pPr marL="9144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7pPr>
            <a:lvl8pPr marL="13716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8pPr>
            <a:lvl9pPr marL="18288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de-DE" sz="2400" dirty="0" smtClean="0"/>
              <a:t>18plus </a:t>
            </a:r>
            <a:r>
              <a:rPr lang="de-DE" sz="2400" dirty="0" err="1" smtClean="0"/>
              <a:t>modul</a:t>
            </a:r>
            <a:r>
              <a:rPr lang="de-DE" sz="2400" dirty="0" smtClean="0"/>
              <a:t> 1</a:t>
            </a:r>
            <a:endParaRPr lang="de-DE" sz="2400" dirty="0"/>
          </a:p>
        </p:txBody>
      </p:sp>
      <p:pic>
        <p:nvPicPr>
          <p:cNvPr id="6" name="Bild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5650" y="3625850"/>
            <a:ext cx="6337300" cy="1637449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342900" y="3949700"/>
            <a:ext cx="1682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Flama Light"/>
                <a:cs typeface="Flama Light"/>
              </a:rPr>
              <a:t>UNTERRICHT</a:t>
            </a:r>
            <a:endParaRPr lang="de-DE" dirty="0">
              <a:latin typeface="Flama Light"/>
              <a:cs typeface="Flama Light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342900" y="5187950"/>
            <a:ext cx="1281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Flama Light"/>
                <a:cs typeface="Flama Light"/>
              </a:rPr>
              <a:t>FREIZEIT</a:t>
            </a:r>
            <a:endParaRPr lang="de-DE" dirty="0">
              <a:latin typeface="Flama Light"/>
              <a:cs typeface="Flama Light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3340100" y="3543300"/>
            <a:ext cx="5137150" cy="1130300"/>
          </a:xfrm>
          <a:prstGeom prst="rect">
            <a:avLst/>
          </a:prstGeom>
          <a:solidFill>
            <a:srgbClr val="FFFFFF">
              <a:alpha val="7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2019300" y="1892300"/>
            <a:ext cx="6343650" cy="1569660"/>
          </a:xfrm>
          <a:prstGeom prst="rect">
            <a:avLst/>
          </a:prstGeom>
          <a:solidFill>
            <a:srgbClr val="258DD9"/>
          </a:solidFill>
        </p:spPr>
        <p:txBody>
          <a:bodyPr wrap="square" rtlCol="0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de-DE" sz="1600" dirty="0">
                <a:solidFill>
                  <a:schemeClr val="bg1"/>
                </a:solidFill>
                <a:latin typeface="Flama Light"/>
                <a:cs typeface="Flama Light"/>
              </a:rPr>
              <a:t>Inhalte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>
                <a:solidFill>
                  <a:schemeClr val="bg1"/>
                </a:solidFill>
                <a:latin typeface="Flama Light"/>
                <a:cs typeface="Flama Light"/>
              </a:rPr>
              <a:t>Portfolio-Mappe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>
                <a:solidFill>
                  <a:schemeClr val="bg1"/>
                </a:solidFill>
                <a:latin typeface="Flama Light"/>
                <a:cs typeface="Flama Light"/>
              </a:rPr>
              <a:t>Einführung in das Programm 18plus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 smtClean="0">
                <a:solidFill>
                  <a:schemeClr val="bg1"/>
                </a:solidFill>
                <a:latin typeface="Flama Light"/>
                <a:cs typeface="Flama Light"/>
              </a:rPr>
              <a:t>Entscheidungsprozess</a:t>
            </a:r>
            <a:endParaRPr lang="de-DE" sz="1600" dirty="0">
              <a:solidFill>
                <a:schemeClr val="bg1"/>
              </a:solidFill>
              <a:latin typeface="Flama Light"/>
              <a:cs typeface="Flama Light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>
                <a:solidFill>
                  <a:schemeClr val="bg1"/>
                </a:solidFill>
                <a:latin typeface="Flama Light"/>
                <a:cs typeface="Flama Light"/>
              </a:rPr>
              <a:t>18plus Wegweiser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>
                <a:solidFill>
                  <a:schemeClr val="bg1"/>
                </a:solidFill>
                <a:latin typeface="Flama Light"/>
                <a:cs typeface="Flama Light"/>
              </a:rPr>
              <a:t>Abschluss </a:t>
            </a:r>
            <a:r>
              <a:rPr lang="de-DE" sz="1600" dirty="0" smtClean="0">
                <a:solidFill>
                  <a:schemeClr val="bg1"/>
                </a:solidFill>
                <a:latin typeface="Flama Light"/>
                <a:cs typeface="Flama Light"/>
              </a:rPr>
              <a:t>und </a:t>
            </a:r>
            <a:r>
              <a:rPr lang="de-DE" sz="1600" dirty="0">
                <a:solidFill>
                  <a:schemeClr val="bg1"/>
                </a:solidFill>
                <a:latin typeface="Flama Light"/>
                <a:cs typeface="Flama Light"/>
              </a:rPr>
              <a:t>Ausblick 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2019300" y="5218728"/>
            <a:ext cx="6343650" cy="584775"/>
          </a:xfrm>
          <a:prstGeom prst="rect">
            <a:avLst/>
          </a:prstGeom>
          <a:solidFill>
            <a:srgbClr val="258DD9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600" dirty="0" smtClean="0">
                <a:solidFill>
                  <a:srgbClr val="FFFFFF"/>
                </a:solidFill>
                <a:latin typeface="Flama Light"/>
                <a:cs typeface="Flama Light"/>
              </a:rPr>
              <a:t>Vertiefende Auseinandersetzung mit Empfehlungen 18plus Wegweiser</a:t>
            </a:r>
            <a:endParaRPr lang="de-DE" sz="1600" dirty="0">
              <a:solidFill>
                <a:srgbClr val="FFFFFF"/>
              </a:solidFill>
              <a:latin typeface="Flama Light"/>
              <a:cs typeface="Flama Light"/>
            </a:endParaRPr>
          </a:p>
        </p:txBody>
      </p:sp>
    </p:spTree>
    <p:extLst>
      <p:ext uri="{BB962C8B-B14F-4D97-AF65-F5344CB8AC3E}">
        <p14:creationId xmlns:p14="http://schemas.microsoft.com/office/powerpoint/2010/main" val="156789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/>
          <p:cNvSpPr txBox="1">
            <a:spLocks/>
          </p:cNvSpPr>
          <p:nvPr/>
        </p:nvSpPr>
        <p:spPr>
          <a:xfrm>
            <a:off x="476250" y="89058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 kern="1200" cap="all">
                <a:solidFill>
                  <a:schemeClr val="tx1"/>
                </a:solidFill>
                <a:latin typeface="Flama Ultralight"/>
                <a:ea typeface="MS PGothic" panose="020B0600070205080204" pitchFamily="34" charset="-128"/>
                <a:cs typeface="Flama Ultralight"/>
              </a:defRPr>
            </a:lvl1pPr>
            <a:lvl2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2pPr>
            <a:lvl3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3pPr>
            <a:lvl4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4pPr>
            <a:lvl5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5pPr>
            <a:lvl6pPr marL="4572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6pPr>
            <a:lvl7pPr marL="9144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7pPr>
            <a:lvl8pPr marL="13716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8pPr>
            <a:lvl9pPr marL="18288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de-DE" sz="2400" dirty="0"/>
              <a:t>18plus </a:t>
            </a:r>
            <a:r>
              <a:rPr lang="de-DE" sz="2400" dirty="0" err="1"/>
              <a:t>modul</a:t>
            </a:r>
            <a:r>
              <a:rPr lang="de-DE" sz="2400" dirty="0"/>
              <a:t> </a:t>
            </a:r>
            <a:r>
              <a:rPr lang="de-DE" sz="2400" dirty="0" smtClean="0"/>
              <a:t>2</a:t>
            </a:r>
            <a:endParaRPr lang="de-DE" sz="2400" dirty="0"/>
          </a:p>
        </p:txBody>
      </p:sp>
      <p:pic>
        <p:nvPicPr>
          <p:cNvPr id="6" name="Bild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5650" y="3625850"/>
            <a:ext cx="6337300" cy="1637449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342900" y="3949700"/>
            <a:ext cx="1682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Flama Light"/>
                <a:cs typeface="Flama Light"/>
              </a:rPr>
              <a:t>UNTERRICHT</a:t>
            </a:r>
            <a:endParaRPr lang="de-DE" dirty="0">
              <a:latin typeface="Flama Light"/>
              <a:cs typeface="Flama Light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342899" y="5187950"/>
            <a:ext cx="1294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Flama Light"/>
                <a:cs typeface="Flama Light"/>
              </a:rPr>
              <a:t>FREIZEIT</a:t>
            </a:r>
            <a:endParaRPr lang="de-DE" dirty="0">
              <a:latin typeface="Flama Light"/>
              <a:cs typeface="Flama Light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4641850" y="3543300"/>
            <a:ext cx="3835400" cy="1130300"/>
          </a:xfrm>
          <a:prstGeom prst="rect">
            <a:avLst/>
          </a:prstGeom>
          <a:solidFill>
            <a:srgbClr val="FFFFFF">
              <a:alpha val="7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2019300" y="1892300"/>
            <a:ext cx="6343650" cy="1569660"/>
          </a:xfrm>
          <a:prstGeom prst="rect">
            <a:avLst/>
          </a:prstGeom>
          <a:solidFill>
            <a:srgbClr val="89B71D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Inhalte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Einstieg ins Thema „meine Stärken, Werte, Ziele“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Stärken: Selbst- und Fremdbild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Werte und Ziele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Ergebnissicherung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Abschluss und </a:t>
            </a:r>
            <a:r>
              <a:rPr lang="de-DE" sz="1600" dirty="0" smtClean="0">
                <a:solidFill>
                  <a:srgbClr val="FFFFFF"/>
                </a:solidFill>
                <a:latin typeface="Flama Light"/>
                <a:cs typeface="Flama Light"/>
              </a:rPr>
              <a:t> </a:t>
            </a: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Ausblick </a:t>
            </a:r>
            <a:r>
              <a:rPr lang="de-DE" sz="1600" dirty="0" smtClean="0">
                <a:solidFill>
                  <a:srgbClr val="FFFFFF"/>
                </a:solidFill>
                <a:latin typeface="Flama Light"/>
                <a:cs typeface="Flama Light"/>
              </a:rPr>
              <a:t> </a:t>
            </a:r>
            <a:endParaRPr lang="de-DE" sz="1600" dirty="0">
              <a:solidFill>
                <a:srgbClr val="FFFFFF"/>
              </a:solidFill>
              <a:latin typeface="Flama Light"/>
              <a:cs typeface="Flama Light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2019300" y="3543300"/>
            <a:ext cx="1301750" cy="1130300"/>
          </a:xfrm>
          <a:prstGeom prst="rect">
            <a:avLst/>
          </a:prstGeom>
          <a:solidFill>
            <a:srgbClr val="FFFFFF">
              <a:alpha val="7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/>
          <p:cNvSpPr txBox="1"/>
          <p:nvPr/>
        </p:nvSpPr>
        <p:spPr>
          <a:xfrm>
            <a:off x="2019300" y="5218728"/>
            <a:ext cx="6343650" cy="338554"/>
          </a:xfrm>
          <a:prstGeom prst="rect">
            <a:avLst/>
          </a:prstGeom>
          <a:solidFill>
            <a:srgbClr val="89B71D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600" dirty="0" smtClean="0">
                <a:solidFill>
                  <a:srgbClr val="FFFFFF"/>
                </a:solidFill>
                <a:latin typeface="Flama Light"/>
                <a:cs typeface="Flama Light"/>
              </a:rPr>
              <a:t>Einholen weiterer Fremdeinschätzungen</a:t>
            </a:r>
            <a:endParaRPr lang="de-DE" sz="1600" dirty="0">
              <a:solidFill>
                <a:srgbClr val="FFFFFF"/>
              </a:solidFill>
              <a:latin typeface="Flama Light"/>
              <a:cs typeface="Flama Light"/>
            </a:endParaRPr>
          </a:p>
        </p:txBody>
      </p:sp>
    </p:spTree>
    <p:extLst>
      <p:ext uri="{BB962C8B-B14F-4D97-AF65-F5344CB8AC3E}">
        <p14:creationId xmlns:p14="http://schemas.microsoft.com/office/powerpoint/2010/main" val="2651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/>
          <p:cNvSpPr txBox="1">
            <a:spLocks/>
          </p:cNvSpPr>
          <p:nvPr/>
        </p:nvSpPr>
        <p:spPr>
          <a:xfrm>
            <a:off x="476250" y="89058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 kern="1200" cap="all">
                <a:solidFill>
                  <a:schemeClr val="tx1"/>
                </a:solidFill>
                <a:latin typeface="Flama Ultralight"/>
                <a:ea typeface="MS PGothic" panose="020B0600070205080204" pitchFamily="34" charset="-128"/>
                <a:cs typeface="Flama Ultralight"/>
              </a:defRPr>
            </a:lvl1pPr>
            <a:lvl2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2pPr>
            <a:lvl3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3pPr>
            <a:lvl4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4pPr>
            <a:lvl5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5pPr>
            <a:lvl6pPr marL="4572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6pPr>
            <a:lvl7pPr marL="9144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7pPr>
            <a:lvl8pPr marL="13716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8pPr>
            <a:lvl9pPr marL="18288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de-DE" sz="2400" dirty="0"/>
              <a:t>18plus </a:t>
            </a:r>
            <a:r>
              <a:rPr lang="de-DE" sz="2400" dirty="0" err="1"/>
              <a:t>modul</a:t>
            </a:r>
            <a:r>
              <a:rPr lang="de-DE" sz="2400" dirty="0"/>
              <a:t> </a:t>
            </a:r>
            <a:r>
              <a:rPr lang="de-DE" sz="2400" dirty="0" smtClean="0"/>
              <a:t>3</a:t>
            </a:r>
            <a:endParaRPr lang="de-DE" sz="2400" dirty="0"/>
          </a:p>
        </p:txBody>
      </p:sp>
      <p:pic>
        <p:nvPicPr>
          <p:cNvPr id="6" name="Bild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5650" y="3625850"/>
            <a:ext cx="6337300" cy="1637449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342900" y="3949700"/>
            <a:ext cx="1682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Flama Light"/>
                <a:cs typeface="Flama Light"/>
              </a:rPr>
              <a:t>UNTERRICHT</a:t>
            </a:r>
            <a:endParaRPr lang="de-DE" dirty="0">
              <a:latin typeface="Flama Light"/>
              <a:cs typeface="Flama Light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342900" y="5187950"/>
            <a:ext cx="1390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Flama Light"/>
                <a:cs typeface="Flama Light"/>
              </a:rPr>
              <a:t>FREIZEIT</a:t>
            </a:r>
            <a:endParaRPr lang="de-DE" dirty="0">
              <a:latin typeface="Flama Light"/>
              <a:cs typeface="Flama Light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5969000" y="3543300"/>
            <a:ext cx="2508250" cy="1130300"/>
          </a:xfrm>
          <a:prstGeom prst="rect">
            <a:avLst/>
          </a:prstGeom>
          <a:solidFill>
            <a:srgbClr val="FFFFFF">
              <a:alpha val="7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2019300" y="1892300"/>
            <a:ext cx="6343650" cy="1569660"/>
          </a:xfrm>
          <a:prstGeom prst="rect">
            <a:avLst/>
          </a:prstGeom>
          <a:solidFill>
            <a:srgbClr val="E97917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Inhalte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Einstieg ins Thema </a:t>
            </a:r>
            <a:r>
              <a:rPr lang="de-DE" sz="1600" dirty="0" smtClean="0">
                <a:solidFill>
                  <a:srgbClr val="FFFFFF"/>
                </a:solidFill>
                <a:latin typeface="Flama Light"/>
                <a:cs typeface="Flama Light"/>
              </a:rPr>
              <a:t>„</a:t>
            </a:r>
            <a:r>
              <a:rPr lang="de-DE" sz="1600" dirty="0" err="1" smtClean="0">
                <a:solidFill>
                  <a:srgbClr val="FFFFFF"/>
                </a:solidFill>
                <a:latin typeface="Flama Light"/>
                <a:cs typeface="Flama Light"/>
              </a:rPr>
              <a:t>Interessen+Recherche</a:t>
            </a: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“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 smtClean="0">
                <a:solidFill>
                  <a:srgbClr val="FFFFFF"/>
                </a:solidFill>
                <a:latin typeface="Flama Light"/>
                <a:cs typeface="Flama Light"/>
              </a:rPr>
              <a:t>Bildungswege + Eigene </a:t>
            </a: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Interessen (EDV/Papier)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Ergebnissicherung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Anmeldung (Kleingruppenberatung)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 Abschluss und Ausblick </a:t>
            </a:r>
          </a:p>
        </p:txBody>
      </p:sp>
      <p:sp>
        <p:nvSpPr>
          <p:cNvPr id="13" name="Rechteck 12"/>
          <p:cNvSpPr/>
          <p:nvPr/>
        </p:nvSpPr>
        <p:spPr>
          <a:xfrm>
            <a:off x="2019300" y="3543300"/>
            <a:ext cx="2622550" cy="1130300"/>
          </a:xfrm>
          <a:prstGeom prst="rect">
            <a:avLst/>
          </a:prstGeom>
          <a:solidFill>
            <a:srgbClr val="FFFFFF">
              <a:alpha val="7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/>
          <p:cNvSpPr txBox="1"/>
          <p:nvPr/>
        </p:nvSpPr>
        <p:spPr>
          <a:xfrm>
            <a:off x="2019300" y="5218728"/>
            <a:ext cx="6343650" cy="338554"/>
          </a:xfrm>
          <a:prstGeom prst="rect">
            <a:avLst/>
          </a:prstGeom>
          <a:solidFill>
            <a:srgbClr val="E97917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600" dirty="0" err="1">
                <a:solidFill>
                  <a:srgbClr val="FFFFFF"/>
                </a:solidFill>
                <a:latin typeface="Flama Light"/>
                <a:cs typeface="Flama Light"/>
              </a:rPr>
              <a:t>Explorix</a:t>
            </a: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/Studien-Navi, </a:t>
            </a:r>
            <a:r>
              <a:rPr lang="de-DE" sz="1600" dirty="0" smtClean="0">
                <a:solidFill>
                  <a:srgbClr val="FFFFFF"/>
                </a:solidFill>
                <a:latin typeface="Flama Light"/>
                <a:cs typeface="Flama Light"/>
              </a:rPr>
              <a:t>Vertiefende Recherche</a:t>
            </a:r>
            <a:endParaRPr lang="de-DE" sz="1600" dirty="0">
              <a:solidFill>
                <a:srgbClr val="FFFFFF"/>
              </a:solidFill>
              <a:latin typeface="Flama Light"/>
              <a:cs typeface="Flama Light"/>
            </a:endParaRPr>
          </a:p>
        </p:txBody>
      </p:sp>
    </p:spTree>
    <p:extLst>
      <p:ext uri="{BB962C8B-B14F-4D97-AF65-F5344CB8AC3E}">
        <p14:creationId xmlns:p14="http://schemas.microsoft.com/office/powerpoint/2010/main" val="403250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/>
          <p:cNvSpPr txBox="1">
            <a:spLocks/>
          </p:cNvSpPr>
          <p:nvPr/>
        </p:nvSpPr>
        <p:spPr>
          <a:xfrm>
            <a:off x="476250" y="89058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 kern="1200" cap="all">
                <a:solidFill>
                  <a:schemeClr val="tx1"/>
                </a:solidFill>
                <a:latin typeface="Flama Ultralight"/>
                <a:ea typeface="MS PGothic" panose="020B0600070205080204" pitchFamily="34" charset="-128"/>
                <a:cs typeface="Flama Ultralight"/>
              </a:defRPr>
            </a:lvl1pPr>
            <a:lvl2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2pPr>
            <a:lvl3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3pPr>
            <a:lvl4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4pPr>
            <a:lvl5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5pPr>
            <a:lvl6pPr marL="4572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6pPr>
            <a:lvl7pPr marL="9144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7pPr>
            <a:lvl8pPr marL="13716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8pPr>
            <a:lvl9pPr marL="18288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de-DE" sz="2400" dirty="0" smtClean="0"/>
              <a:t>18plus</a:t>
            </a:r>
            <a:r>
              <a:rPr lang="de-DE" sz="2400" dirty="0"/>
              <a:t> </a:t>
            </a:r>
            <a:r>
              <a:rPr lang="de-DE" sz="2400" dirty="0" smtClean="0"/>
              <a:t>Kleingruppenberatung</a:t>
            </a:r>
            <a:endParaRPr lang="de-DE" sz="2400" dirty="0"/>
          </a:p>
        </p:txBody>
      </p:sp>
      <p:pic>
        <p:nvPicPr>
          <p:cNvPr id="6" name="Bild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5650" y="3625850"/>
            <a:ext cx="6337300" cy="1637449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342900" y="3949700"/>
            <a:ext cx="1682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Flama Light"/>
                <a:cs typeface="Flama Light"/>
              </a:rPr>
              <a:t>UNTERRICHT</a:t>
            </a:r>
            <a:endParaRPr lang="de-DE" dirty="0">
              <a:latin typeface="Flama Light"/>
              <a:cs typeface="Flama Light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342900" y="5187950"/>
            <a:ext cx="1376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Flama Light"/>
                <a:cs typeface="Flama Light"/>
              </a:rPr>
              <a:t>FREIZEIT</a:t>
            </a:r>
            <a:endParaRPr lang="de-DE" dirty="0">
              <a:latin typeface="Flama Light"/>
              <a:cs typeface="Flama Light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7061200" y="3543300"/>
            <a:ext cx="1416050" cy="1130300"/>
          </a:xfrm>
          <a:prstGeom prst="rect">
            <a:avLst/>
          </a:prstGeom>
          <a:solidFill>
            <a:srgbClr val="FFFFFF">
              <a:alpha val="7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2025650" y="1695384"/>
            <a:ext cx="6343650" cy="1815882"/>
          </a:xfrm>
          <a:prstGeom prst="rect">
            <a:avLst/>
          </a:prstGeom>
          <a:solidFill>
            <a:srgbClr val="7D94A0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Inhalte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 err="1">
                <a:solidFill>
                  <a:srgbClr val="FFFFFF"/>
                </a:solidFill>
                <a:latin typeface="Flama Light"/>
                <a:cs typeface="Flama Light"/>
              </a:rPr>
              <a:t>ExpertInnen</a:t>
            </a: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 kommen an die Schule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Gruppengröße: bis max. </a:t>
            </a:r>
            <a:r>
              <a:rPr lang="de-DE" sz="1600" dirty="0" smtClean="0">
                <a:solidFill>
                  <a:srgbClr val="FFFFFF"/>
                </a:solidFill>
                <a:latin typeface="Flama Light"/>
                <a:cs typeface="Flama Light"/>
              </a:rPr>
              <a:t>10, 2 </a:t>
            </a: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UE (bei vollen Gruppen: 2 </a:t>
            </a:r>
            <a:r>
              <a:rPr lang="de-DE" sz="1600" dirty="0" smtClean="0">
                <a:solidFill>
                  <a:srgbClr val="FFFFFF"/>
                </a:solidFill>
                <a:latin typeface="Flama Light"/>
                <a:cs typeface="Flama Light"/>
              </a:rPr>
              <a:t>Std.)</a:t>
            </a:r>
            <a:endParaRPr lang="de-DE" sz="1600" dirty="0">
              <a:solidFill>
                <a:srgbClr val="FFFFFF"/>
              </a:solidFill>
              <a:latin typeface="Flama Light"/>
              <a:cs typeface="Flama Light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freiwillig und kostenlos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Organisation/Anmeldung durch L/SB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Vorbedingung: </a:t>
            </a:r>
            <a:r>
              <a:rPr lang="de-DE" sz="1600" dirty="0" err="1">
                <a:solidFill>
                  <a:srgbClr val="FFFFFF"/>
                </a:solidFill>
                <a:latin typeface="Flama Light"/>
                <a:cs typeface="Flama Light"/>
              </a:rPr>
              <a:t>Explorix</a:t>
            </a: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 bzw. Studien-Navi </a:t>
            </a:r>
            <a:r>
              <a:rPr lang="de-DE" sz="1600" dirty="0" smtClean="0">
                <a:solidFill>
                  <a:srgbClr val="FFFFFF"/>
                </a:solidFill>
                <a:latin typeface="Flama Light"/>
                <a:cs typeface="Flama Light"/>
              </a:rPr>
              <a:t>der </a:t>
            </a:r>
            <a:r>
              <a:rPr lang="de-DE" sz="1600" dirty="0" err="1">
                <a:solidFill>
                  <a:srgbClr val="FFFFFF"/>
                </a:solidFill>
                <a:latin typeface="Flama Light"/>
                <a:cs typeface="Flama Light"/>
              </a:rPr>
              <a:t>SchülerInnen</a:t>
            </a: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 erklären bzw. Verweis Website</a:t>
            </a:r>
          </a:p>
        </p:txBody>
      </p:sp>
      <p:sp>
        <p:nvSpPr>
          <p:cNvPr id="13" name="Rechteck 12"/>
          <p:cNvSpPr/>
          <p:nvPr/>
        </p:nvSpPr>
        <p:spPr>
          <a:xfrm>
            <a:off x="2019300" y="3543300"/>
            <a:ext cx="3937000" cy="1130300"/>
          </a:xfrm>
          <a:prstGeom prst="rect">
            <a:avLst/>
          </a:prstGeom>
          <a:solidFill>
            <a:srgbClr val="FFFFFF">
              <a:alpha val="7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/>
          <p:cNvSpPr txBox="1"/>
          <p:nvPr/>
        </p:nvSpPr>
        <p:spPr>
          <a:xfrm>
            <a:off x="2019300" y="5218728"/>
            <a:ext cx="6343650" cy="584775"/>
          </a:xfrm>
          <a:prstGeom prst="rect">
            <a:avLst/>
          </a:prstGeom>
          <a:solidFill>
            <a:srgbClr val="7D94A0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600" dirty="0" smtClean="0">
                <a:solidFill>
                  <a:srgbClr val="FFFFFF"/>
                </a:solidFill>
                <a:latin typeface="Flama Light"/>
                <a:cs typeface="Flama Light"/>
              </a:rPr>
              <a:t>Eigenständige Recherche; optional in der letzten Schulstufe: Einzelberatung in der PBS</a:t>
            </a:r>
            <a:endParaRPr lang="de-DE" sz="1600" dirty="0">
              <a:solidFill>
                <a:srgbClr val="FFFFFF"/>
              </a:solidFill>
              <a:latin typeface="Flama Light"/>
              <a:cs typeface="Flama Light"/>
            </a:endParaRPr>
          </a:p>
        </p:txBody>
      </p:sp>
    </p:spTree>
    <p:extLst>
      <p:ext uri="{BB962C8B-B14F-4D97-AF65-F5344CB8AC3E}">
        <p14:creationId xmlns:p14="http://schemas.microsoft.com/office/powerpoint/2010/main" val="399089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/>
          <p:cNvSpPr txBox="1">
            <a:spLocks/>
          </p:cNvSpPr>
          <p:nvPr/>
        </p:nvSpPr>
        <p:spPr>
          <a:xfrm>
            <a:off x="476250" y="89058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 kern="1200" cap="all">
                <a:solidFill>
                  <a:schemeClr val="tx1"/>
                </a:solidFill>
                <a:latin typeface="Flama Ultralight"/>
                <a:ea typeface="MS PGothic" panose="020B0600070205080204" pitchFamily="34" charset="-128"/>
                <a:cs typeface="Flama Ultralight"/>
              </a:defRPr>
            </a:lvl1pPr>
            <a:lvl2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2pPr>
            <a:lvl3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3pPr>
            <a:lvl4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4pPr>
            <a:lvl5pPr algn="l" defTabSz="457200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MS PGothic" panose="020B0600070205080204" pitchFamily="34" charset="-128"/>
                <a:cs typeface="Flama Ultralight" pitchFamily="-84" charset="0"/>
              </a:defRPr>
            </a:lvl5pPr>
            <a:lvl6pPr marL="4572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6pPr>
            <a:lvl7pPr marL="9144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7pPr>
            <a:lvl8pPr marL="13716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8pPr>
            <a:lvl9pPr marL="1828800" algn="l" defTabSz="457200" rt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Flama Ultralight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de-DE" sz="2400" dirty="0"/>
              <a:t>18plus </a:t>
            </a:r>
            <a:r>
              <a:rPr lang="de-DE" sz="2400" dirty="0" err="1"/>
              <a:t>modul</a:t>
            </a:r>
            <a:r>
              <a:rPr lang="de-DE" sz="2400" dirty="0"/>
              <a:t> </a:t>
            </a:r>
            <a:r>
              <a:rPr lang="de-DE" sz="2400" dirty="0" smtClean="0"/>
              <a:t>4</a:t>
            </a:r>
            <a:endParaRPr lang="de-DE" sz="2400" dirty="0"/>
          </a:p>
        </p:txBody>
      </p:sp>
      <p:pic>
        <p:nvPicPr>
          <p:cNvPr id="6" name="Bild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5650" y="3625850"/>
            <a:ext cx="6337300" cy="1637449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342900" y="3949700"/>
            <a:ext cx="1682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Flama Light"/>
                <a:cs typeface="Flama Light"/>
              </a:rPr>
              <a:t>UNTERRICHT</a:t>
            </a:r>
            <a:endParaRPr lang="de-DE" dirty="0">
              <a:latin typeface="Flama Light"/>
              <a:cs typeface="Flama Light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342899" y="5187950"/>
            <a:ext cx="1294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Flama Light"/>
                <a:cs typeface="Flama Light"/>
              </a:rPr>
              <a:t>FREIZEIT</a:t>
            </a:r>
            <a:endParaRPr lang="de-DE" dirty="0">
              <a:latin typeface="Flama Light"/>
              <a:cs typeface="Flama Light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2019300" y="1892300"/>
            <a:ext cx="6343650" cy="1077218"/>
          </a:xfrm>
          <a:prstGeom prst="rect">
            <a:avLst/>
          </a:prstGeom>
          <a:solidFill>
            <a:srgbClr val="D8056A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Inhalte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Recherche der Berufs- und Studienwelt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Externer Experte </a:t>
            </a:r>
            <a:r>
              <a:rPr lang="de-DE" sz="1600" dirty="0" err="1">
                <a:solidFill>
                  <a:srgbClr val="FFFFFF"/>
                </a:solidFill>
                <a:latin typeface="Flama Light"/>
                <a:cs typeface="Flama Light"/>
              </a:rPr>
              <a:t>bzw</a:t>
            </a: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: Recherche-Teams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Abschluss</a:t>
            </a:r>
          </a:p>
        </p:txBody>
      </p:sp>
      <p:sp>
        <p:nvSpPr>
          <p:cNvPr id="13" name="Rechteck 12"/>
          <p:cNvSpPr/>
          <p:nvPr/>
        </p:nvSpPr>
        <p:spPr>
          <a:xfrm>
            <a:off x="2019300" y="3543300"/>
            <a:ext cx="5035550" cy="1130300"/>
          </a:xfrm>
          <a:prstGeom prst="rect">
            <a:avLst/>
          </a:prstGeom>
          <a:solidFill>
            <a:srgbClr val="FFFFFF">
              <a:alpha val="7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/>
          <p:cNvSpPr txBox="1"/>
          <p:nvPr/>
        </p:nvSpPr>
        <p:spPr>
          <a:xfrm>
            <a:off x="2019300" y="5218728"/>
            <a:ext cx="6343650" cy="584775"/>
          </a:xfrm>
          <a:prstGeom prst="rect">
            <a:avLst/>
          </a:prstGeom>
          <a:solidFill>
            <a:srgbClr val="D8056A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600" dirty="0" err="1" smtClean="0">
                <a:solidFill>
                  <a:srgbClr val="FFFFFF"/>
                </a:solidFill>
                <a:latin typeface="Flama Light"/>
                <a:cs typeface="Flama Light"/>
              </a:rPr>
              <a:t>Eventl</a:t>
            </a:r>
            <a:r>
              <a:rPr lang="de-DE" sz="1600" dirty="0" smtClean="0">
                <a:solidFill>
                  <a:srgbClr val="FFFFFF"/>
                </a:solidFill>
                <a:latin typeface="Flama Light"/>
                <a:cs typeface="Flama Light"/>
              </a:rPr>
              <a:t>. Arbeit in Recherche-Teams; zusätzliches </a:t>
            </a: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(</a:t>
            </a:r>
            <a:r>
              <a:rPr lang="de-DE" sz="1600" dirty="0" err="1" smtClean="0">
                <a:solidFill>
                  <a:srgbClr val="FFFFFF"/>
                </a:solidFill>
                <a:latin typeface="Flama Light"/>
                <a:cs typeface="Flama Light"/>
              </a:rPr>
              <a:t>BeST</a:t>
            </a:r>
            <a:r>
              <a:rPr lang="de-DE" sz="1600" dirty="0" smtClean="0">
                <a:solidFill>
                  <a:srgbClr val="FFFFFF"/>
                </a:solidFill>
                <a:latin typeface="Flama Light"/>
                <a:cs typeface="Flama Light"/>
              </a:rPr>
              <a:t>, „</a:t>
            </a:r>
            <a:r>
              <a:rPr lang="de-DE" sz="1600" dirty="0">
                <a:solidFill>
                  <a:srgbClr val="FFFFFF"/>
                </a:solidFill>
                <a:latin typeface="Flama Light"/>
                <a:cs typeface="Flama Light"/>
              </a:rPr>
              <a:t>Schnuppern“ </a:t>
            </a:r>
            <a:r>
              <a:rPr lang="de-DE" sz="1600" dirty="0" smtClean="0">
                <a:solidFill>
                  <a:srgbClr val="FFFFFF"/>
                </a:solidFill>
                <a:latin typeface="Flama Light"/>
                <a:cs typeface="Flama Light"/>
              </a:rPr>
              <a:t>); eigenständige Recherche</a:t>
            </a:r>
            <a:endParaRPr lang="de-DE" sz="1600" dirty="0">
              <a:solidFill>
                <a:srgbClr val="FFFFFF"/>
              </a:solidFill>
              <a:latin typeface="Flama Light"/>
              <a:cs typeface="Flama Light"/>
            </a:endParaRPr>
          </a:p>
        </p:txBody>
      </p:sp>
    </p:spTree>
    <p:extLst>
      <p:ext uri="{BB962C8B-B14F-4D97-AF65-F5344CB8AC3E}">
        <p14:creationId xmlns:p14="http://schemas.microsoft.com/office/powerpoint/2010/main" val="285345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lehrende-materialie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071" y="0"/>
            <a:ext cx="9375542" cy="627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70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5868" y="3455619"/>
            <a:ext cx="7772400" cy="2674248"/>
          </a:xfrm>
        </p:spPr>
        <p:txBody>
          <a:bodyPr>
            <a:normAutofit/>
          </a:bodyPr>
          <a:lstStyle/>
          <a:p>
            <a:r>
              <a:rPr lang="de-DE" altLang="de-DE" dirty="0" smtClean="0"/>
              <a:t>18plus </a:t>
            </a:r>
            <a:r>
              <a:rPr lang="de-DE" altLang="de-DE" dirty="0" err="1" smtClean="0"/>
              <a:t>WegweiseR</a:t>
            </a:r>
            <a:r>
              <a:rPr lang="de-DE" altLang="de-DE" dirty="0"/>
              <a:t/>
            </a:r>
            <a:br>
              <a:rPr lang="de-DE" altLang="de-DE" dirty="0"/>
            </a:br>
            <a:r>
              <a:rPr lang="de-DE" altLang="de-DE" dirty="0" smtClean="0"/>
              <a:t/>
            </a:r>
            <a:br>
              <a:rPr lang="de-DE" altLang="de-DE" dirty="0" smtClean="0"/>
            </a:br>
            <a:r>
              <a:rPr lang="de-DE" altLang="de-DE" b="0" dirty="0" smtClean="0">
                <a:latin typeface="Flama"/>
              </a:rPr>
              <a:t/>
            </a:r>
            <a:br>
              <a:rPr lang="de-DE" altLang="de-DE" b="0" dirty="0" smtClean="0">
                <a:latin typeface="Flama"/>
              </a:rPr>
            </a:br>
            <a:r>
              <a:rPr lang="de-DE" altLang="de-DE" sz="2200" b="0" dirty="0" smtClean="0">
                <a:latin typeface="Flama"/>
              </a:rPr>
              <a:t>Mag. Nicole Undeutsch</a:t>
            </a:r>
            <a:br>
              <a:rPr lang="de-DE" altLang="de-DE" sz="2200" b="0" dirty="0" smtClean="0">
                <a:latin typeface="Flama"/>
              </a:rPr>
            </a:br>
            <a:r>
              <a:rPr lang="de-DE" altLang="de-DE" sz="2200" b="0" dirty="0" smtClean="0">
                <a:latin typeface="Flama"/>
              </a:rPr>
              <a:t>Dr. Kathrin Wodraschke</a:t>
            </a:r>
            <a:endParaRPr lang="de-DE" sz="2200" b="0" dirty="0">
              <a:latin typeface="Flama"/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1026" name="Picture 2" descr="PSB_WIEN_LOGO_CMYK_R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704" y="5100188"/>
            <a:ext cx="3094038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889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DE" sz="2400" cap="none" dirty="0" smtClean="0"/>
              <a:t/>
            </a:r>
            <a:br>
              <a:rPr lang="de-DE" sz="2400" cap="none" dirty="0" smtClean="0"/>
            </a:br>
            <a:r>
              <a:rPr lang="de-DE" sz="2400" cap="none" dirty="0" smtClean="0"/>
              <a:t>Das Wesentliche: Der Fördergedanke …</a:t>
            </a:r>
            <a:endParaRPr lang="de-DE" sz="2400" cap="none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sz="2000" dirty="0" smtClean="0"/>
              <a:t>Expert/innen-Modell</a:t>
            </a:r>
            <a:endParaRPr lang="de-AT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sz="1800" dirty="0" smtClean="0"/>
              <a:t>Ratsuchende erwarten konkrete Lösung (folgen dieser „blind“ oder werten die Beratung als „sinnlos“ ab)</a:t>
            </a:r>
          </a:p>
          <a:p>
            <a:r>
              <a:rPr lang="de-DE" sz="1800" dirty="0" smtClean="0"/>
              <a:t>Punktuelle Beratung: Format und Methoden der Beratung weitgehend normiert</a:t>
            </a:r>
          </a:p>
          <a:p>
            <a:r>
              <a:rPr lang="de-DE" sz="1800" dirty="0" smtClean="0"/>
              <a:t>Konzept des „</a:t>
            </a:r>
            <a:r>
              <a:rPr lang="de-DE" sz="1800" dirty="0" err="1" smtClean="0"/>
              <a:t>Matching</a:t>
            </a:r>
            <a:r>
              <a:rPr lang="de-DE" sz="1800" dirty="0" smtClean="0"/>
              <a:t>“: Berater/in stellt Eignung fest und zeigt entsprechende Berufe/Bildungswege auf</a:t>
            </a:r>
          </a:p>
          <a:p>
            <a:r>
              <a:rPr lang="de-DE" sz="1800" dirty="0"/>
              <a:t>V</a:t>
            </a:r>
            <a:r>
              <a:rPr lang="de-DE" sz="1800" dirty="0" smtClean="0"/>
              <a:t>on Berater/in wird umfangreiches Können und Wissen erwartet</a:t>
            </a:r>
          </a:p>
          <a:p>
            <a:pPr marL="0" indent="0">
              <a:buNone/>
            </a:pPr>
            <a:endParaRPr lang="de-DE" sz="2000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sz="2000" dirty="0" smtClean="0"/>
              <a:t>Befähigungsmodell</a:t>
            </a:r>
            <a:endParaRPr lang="de-AT" sz="2000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de-DE" sz="1800" dirty="0" smtClean="0"/>
              <a:t>Befähigung zur Lösung steht im Vordergrund (Erwerb von CMS)</a:t>
            </a:r>
          </a:p>
          <a:p>
            <a:r>
              <a:rPr lang="de-DE" sz="1800" dirty="0" smtClean="0"/>
              <a:t>Individuelle Prozessunterstützung statt punktueller Beratung: Format- und Methodenvielfalt</a:t>
            </a:r>
          </a:p>
          <a:p>
            <a:r>
              <a:rPr lang="de-DE" sz="1800" dirty="0" smtClean="0"/>
              <a:t>Nicht nur hochqualifizierte Berater/in unterstützt den Prozess, sondern viele verschiedene Personen mit unterschiedlichen Qualifikationen</a:t>
            </a:r>
            <a:endParaRPr lang="de-DE" sz="1800" dirty="0"/>
          </a:p>
          <a:p>
            <a:r>
              <a:rPr lang="de-DE" sz="1800" dirty="0" smtClean="0"/>
              <a:t>Koordination und Vernetzung von Unterstützungsangeboten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155323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2400" dirty="0" smtClean="0"/>
              <a:t/>
            </a:r>
            <a:br>
              <a:rPr lang="de-AT" sz="2400" dirty="0" smtClean="0"/>
            </a:br>
            <a:r>
              <a:rPr lang="de-AT" sz="2400" dirty="0" err="1" smtClean="0"/>
              <a:t>CarEER</a:t>
            </a:r>
            <a:r>
              <a:rPr lang="de-AT" sz="2400" dirty="0" smtClean="0"/>
              <a:t> </a:t>
            </a:r>
            <a:r>
              <a:rPr lang="de-AT" sz="2400" dirty="0" err="1"/>
              <a:t>ConstRUCTION</a:t>
            </a:r>
            <a:r>
              <a:rPr lang="de-AT" sz="2400" dirty="0"/>
              <a:t> </a:t>
            </a:r>
            <a:r>
              <a:rPr lang="de-AT" sz="2400" dirty="0" err="1" smtClean="0"/>
              <a:t>Theory</a:t>
            </a:r>
            <a:r>
              <a:rPr lang="de-AT" sz="2400" dirty="0" smtClean="0"/>
              <a:t> –  „4 c“</a:t>
            </a:r>
            <a:r>
              <a:rPr lang="de-AT" sz="2400" dirty="0"/>
              <a:t/>
            </a:r>
            <a:br>
              <a:rPr lang="de-AT" sz="2400" dirty="0"/>
            </a:br>
            <a:r>
              <a:rPr lang="de-AT" sz="2400" dirty="0" smtClean="0"/>
              <a:t>Basis für 18plus </a:t>
            </a:r>
            <a:r>
              <a:rPr lang="de-AT" sz="2400" dirty="0" err="1" smtClean="0"/>
              <a:t>wegweiser</a:t>
            </a:r>
            <a:r>
              <a:rPr lang="de-AT" sz="2400" dirty="0" smtClean="0"/>
              <a:t> </a:t>
            </a:r>
            <a:r>
              <a:rPr lang="de-AT" sz="1600" dirty="0" err="1" smtClean="0"/>
              <a:t>Savickas</a:t>
            </a:r>
            <a:r>
              <a:rPr lang="de-AT" sz="1600" dirty="0" smtClean="0"/>
              <a:t> </a:t>
            </a:r>
            <a:r>
              <a:rPr lang="de-AT" sz="1600" dirty="0"/>
              <a:t>(2005)</a:t>
            </a:r>
            <a:endParaRPr lang="de-DE" sz="1600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620213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1744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EC34F4-4228-4BE9-8B3B-2CAE1AE698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B42023D-589A-4CDC-A22E-FB07736232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B7CA361-DBEB-484F-83BF-6F535C640B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526822B-61E1-4218-9418-8DABD72C96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CBA43B3-7C5A-4A4C-B441-EEC0E175FA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FF3B934-F364-4D60-AA89-30F6F0D131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8E51A0-8F71-43FE-82C0-2B6221F7E8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F7BE2B4-8FE0-4471-B4CA-30A9711D21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377B360-E95F-4A3D-B427-7A779F99CF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Beschreibung der 4 „c“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grpSp>
        <p:nvGrpSpPr>
          <p:cNvPr id="24" name="Gruppieren 23"/>
          <p:cNvGrpSpPr/>
          <p:nvPr/>
        </p:nvGrpSpPr>
        <p:grpSpPr>
          <a:xfrm>
            <a:off x="460294" y="1553312"/>
            <a:ext cx="8223411" cy="3742019"/>
            <a:chOff x="460294" y="1553312"/>
            <a:chExt cx="8223411" cy="3742019"/>
          </a:xfrm>
        </p:grpSpPr>
        <p:sp>
          <p:nvSpPr>
            <p:cNvPr id="25" name="Freihandform 24"/>
            <p:cNvSpPr/>
            <p:nvPr/>
          </p:nvSpPr>
          <p:spPr>
            <a:xfrm>
              <a:off x="460294" y="1553312"/>
              <a:ext cx="1860500" cy="744200"/>
            </a:xfrm>
            <a:custGeom>
              <a:avLst/>
              <a:gdLst>
                <a:gd name="connsiteX0" fmla="*/ 0 w 1860500"/>
                <a:gd name="connsiteY0" fmla="*/ 0 h 744200"/>
                <a:gd name="connsiteX1" fmla="*/ 1860500 w 1860500"/>
                <a:gd name="connsiteY1" fmla="*/ 0 h 744200"/>
                <a:gd name="connsiteX2" fmla="*/ 1860500 w 1860500"/>
                <a:gd name="connsiteY2" fmla="*/ 744200 h 744200"/>
                <a:gd name="connsiteX3" fmla="*/ 0 w 1860500"/>
                <a:gd name="connsiteY3" fmla="*/ 744200 h 744200"/>
                <a:gd name="connsiteX4" fmla="*/ 0 w 1860500"/>
                <a:gd name="connsiteY4" fmla="*/ 0 h 74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500" h="744200">
                  <a:moveTo>
                    <a:pt x="0" y="0"/>
                  </a:moveTo>
                  <a:lnTo>
                    <a:pt x="1860500" y="0"/>
                  </a:lnTo>
                  <a:lnTo>
                    <a:pt x="1860500" y="744200"/>
                  </a:lnTo>
                  <a:lnTo>
                    <a:pt x="0" y="7442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2240" tIns="81280" rIns="142240" bIns="8128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b="1" kern="1200" dirty="0" err="1" smtClean="0"/>
                <a:t>Concern</a:t>
              </a:r>
              <a:r>
                <a:rPr lang="de-DE" sz="2000" b="1" kern="1200" dirty="0" smtClean="0"/>
                <a:t>, Ziele</a:t>
              </a:r>
              <a:endParaRPr lang="de-DE" sz="2000" b="1" kern="1200" dirty="0"/>
            </a:p>
          </p:txBody>
        </p:sp>
        <p:sp>
          <p:nvSpPr>
            <p:cNvPr id="26" name="Freihandform 25"/>
            <p:cNvSpPr/>
            <p:nvPr/>
          </p:nvSpPr>
          <p:spPr>
            <a:xfrm>
              <a:off x="460294" y="2297512"/>
              <a:ext cx="1860500" cy="2997819"/>
            </a:xfrm>
            <a:custGeom>
              <a:avLst/>
              <a:gdLst>
                <a:gd name="connsiteX0" fmla="*/ 0 w 1860500"/>
                <a:gd name="connsiteY0" fmla="*/ 0 h 3300862"/>
                <a:gd name="connsiteX1" fmla="*/ 1860500 w 1860500"/>
                <a:gd name="connsiteY1" fmla="*/ 0 h 3300862"/>
                <a:gd name="connsiteX2" fmla="*/ 1860500 w 1860500"/>
                <a:gd name="connsiteY2" fmla="*/ 3300862 h 3300862"/>
                <a:gd name="connsiteX3" fmla="*/ 0 w 1860500"/>
                <a:gd name="connsiteY3" fmla="*/ 3300862 h 3300862"/>
                <a:gd name="connsiteX4" fmla="*/ 0 w 1860500"/>
                <a:gd name="connsiteY4" fmla="*/ 0 h 330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500" h="3300862">
                  <a:moveTo>
                    <a:pt x="0" y="0"/>
                  </a:moveTo>
                  <a:lnTo>
                    <a:pt x="1860500" y="0"/>
                  </a:lnTo>
                  <a:lnTo>
                    <a:pt x="1860500" y="3300862"/>
                  </a:lnTo>
                  <a:lnTo>
                    <a:pt x="0" y="330086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012" tIns="96012" rIns="128016" bIns="144018" numCol="1" spcCol="1270" anchor="t" anchorCtr="0">
              <a:noAutofit/>
            </a:bodyPr>
            <a:lstStyle/>
            <a:p>
              <a:pPr marL="0" lvl="1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de-DE" sz="1800" kern="1200" dirty="0" smtClean="0"/>
                <a:t>…ist die Fähigkeit, das Thema Berufswahl zum persönlichen Anliegen zu machen. Als Ressource hilft </a:t>
              </a:r>
              <a:r>
                <a:rPr lang="de-DE" sz="1800" kern="1200" dirty="0" err="1" smtClean="0"/>
                <a:t>Concern</a:t>
              </a:r>
              <a:r>
                <a:rPr lang="de-DE" sz="1800" kern="1200" dirty="0" smtClean="0"/>
                <a:t> für die Zukunft zu planen</a:t>
              </a:r>
              <a:r>
                <a:rPr lang="de-DE" sz="1500" kern="1200" dirty="0" smtClean="0"/>
                <a:t>. </a:t>
              </a:r>
              <a:endParaRPr lang="de-DE" sz="1500" kern="1200" dirty="0"/>
            </a:p>
          </p:txBody>
        </p:sp>
        <p:sp>
          <p:nvSpPr>
            <p:cNvPr id="27" name="Freihandform 26"/>
            <p:cNvSpPr/>
            <p:nvPr/>
          </p:nvSpPr>
          <p:spPr>
            <a:xfrm>
              <a:off x="2581264" y="1553312"/>
              <a:ext cx="1860500" cy="744200"/>
            </a:xfrm>
            <a:custGeom>
              <a:avLst/>
              <a:gdLst>
                <a:gd name="connsiteX0" fmla="*/ 0 w 1860500"/>
                <a:gd name="connsiteY0" fmla="*/ 0 h 744200"/>
                <a:gd name="connsiteX1" fmla="*/ 1860500 w 1860500"/>
                <a:gd name="connsiteY1" fmla="*/ 0 h 744200"/>
                <a:gd name="connsiteX2" fmla="*/ 1860500 w 1860500"/>
                <a:gd name="connsiteY2" fmla="*/ 744200 h 744200"/>
                <a:gd name="connsiteX3" fmla="*/ 0 w 1860500"/>
                <a:gd name="connsiteY3" fmla="*/ 744200 h 744200"/>
                <a:gd name="connsiteX4" fmla="*/ 0 w 1860500"/>
                <a:gd name="connsiteY4" fmla="*/ 0 h 74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500" h="744200">
                  <a:moveTo>
                    <a:pt x="0" y="0"/>
                  </a:moveTo>
                  <a:lnTo>
                    <a:pt x="1860500" y="0"/>
                  </a:lnTo>
                  <a:lnTo>
                    <a:pt x="1860500" y="744200"/>
                  </a:lnTo>
                  <a:lnTo>
                    <a:pt x="0" y="7442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2240" tIns="81280" rIns="142240" bIns="8128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b="1" kern="1200" dirty="0" smtClean="0"/>
                <a:t>Control, Planung</a:t>
              </a:r>
              <a:endParaRPr lang="de-DE" sz="2000" b="1" kern="1200" dirty="0"/>
            </a:p>
          </p:txBody>
        </p:sp>
        <p:sp>
          <p:nvSpPr>
            <p:cNvPr id="28" name="Freihandform 27"/>
            <p:cNvSpPr/>
            <p:nvPr/>
          </p:nvSpPr>
          <p:spPr>
            <a:xfrm>
              <a:off x="2581264" y="2297512"/>
              <a:ext cx="1860500" cy="2997819"/>
            </a:xfrm>
            <a:custGeom>
              <a:avLst/>
              <a:gdLst>
                <a:gd name="connsiteX0" fmla="*/ 0 w 1860500"/>
                <a:gd name="connsiteY0" fmla="*/ 0 h 3300862"/>
                <a:gd name="connsiteX1" fmla="*/ 1860500 w 1860500"/>
                <a:gd name="connsiteY1" fmla="*/ 0 h 3300862"/>
                <a:gd name="connsiteX2" fmla="*/ 1860500 w 1860500"/>
                <a:gd name="connsiteY2" fmla="*/ 3300862 h 3300862"/>
                <a:gd name="connsiteX3" fmla="*/ 0 w 1860500"/>
                <a:gd name="connsiteY3" fmla="*/ 3300862 h 3300862"/>
                <a:gd name="connsiteX4" fmla="*/ 0 w 1860500"/>
                <a:gd name="connsiteY4" fmla="*/ 0 h 330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500" h="3300862">
                  <a:moveTo>
                    <a:pt x="0" y="0"/>
                  </a:moveTo>
                  <a:lnTo>
                    <a:pt x="1860500" y="0"/>
                  </a:lnTo>
                  <a:lnTo>
                    <a:pt x="1860500" y="3300862"/>
                  </a:lnTo>
                  <a:lnTo>
                    <a:pt x="0" y="330086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012" tIns="96012" rIns="128016" bIns="144018" numCol="1" spcCol="1270" anchor="t" anchorCtr="0">
              <a:noAutofit/>
            </a:bodyPr>
            <a:lstStyle/>
            <a:p>
              <a:pPr marL="0" lvl="1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de-DE" sz="1800" kern="1200" dirty="0" smtClean="0"/>
                <a:t>…Control (Planung) meint Kontrolle über die eigene Zukunft, indem Verantwortung bei der Berufswahl übernommen wird. </a:t>
              </a:r>
              <a:endParaRPr lang="de-DE" sz="1800" kern="1200" dirty="0"/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de-DE" sz="1800" kern="1200" dirty="0"/>
            </a:p>
          </p:txBody>
        </p:sp>
        <p:sp>
          <p:nvSpPr>
            <p:cNvPr id="29" name="Freihandform 28"/>
            <p:cNvSpPr/>
            <p:nvPr/>
          </p:nvSpPr>
          <p:spPr>
            <a:xfrm>
              <a:off x="4702235" y="1553312"/>
              <a:ext cx="1860500" cy="744200"/>
            </a:xfrm>
            <a:custGeom>
              <a:avLst/>
              <a:gdLst>
                <a:gd name="connsiteX0" fmla="*/ 0 w 1860500"/>
                <a:gd name="connsiteY0" fmla="*/ 0 h 744200"/>
                <a:gd name="connsiteX1" fmla="*/ 1860500 w 1860500"/>
                <a:gd name="connsiteY1" fmla="*/ 0 h 744200"/>
                <a:gd name="connsiteX2" fmla="*/ 1860500 w 1860500"/>
                <a:gd name="connsiteY2" fmla="*/ 744200 h 744200"/>
                <a:gd name="connsiteX3" fmla="*/ 0 w 1860500"/>
                <a:gd name="connsiteY3" fmla="*/ 744200 h 744200"/>
                <a:gd name="connsiteX4" fmla="*/ 0 w 1860500"/>
                <a:gd name="connsiteY4" fmla="*/ 0 h 74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500" h="744200">
                  <a:moveTo>
                    <a:pt x="0" y="0"/>
                  </a:moveTo>
                  <a:lnTo>
                    <a:pt x="1860500" y="0"/>
                  </a:lnTo>
                  <a:lnTo>
                    <a:pt x="1860500" y="744200"/>
                  </a:lnTo>
                  <a:lnTo>
                    <a:pt x="0" y="7442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2240" tIns="81280" rIns="142240" bIns="8128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b="1" kern="1200" dirty="0" err="1" smtClean="0"/>
                <a:t>Curiosity</a:t>
              </a:r>
              <a:r>
                <a:rPr lang="de-DE" sz="2000" b="1" kern="1200" dirty="0" smtClean="0"/>
                <a:t>, Recherche</a:t>
              </a:r>
              <a:endParaRPr lang="de-DE" sz="2000" b="1" kern="1200" dirty="0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4702235" y="2297512"/>
              <a:ext cx="1860500" cy="2997819"/>
            </a:xfrm>
            <a:custGeom>
              <a:avLst/>
              <a:gdLst>
                <a:gd name="connsiteX0" fmla="*/ 0 w 1860500"/>
                <a:gd name="connsiteY0" fmla="*/ 0 h 3300862"/>
                <a:gd name="connsiteX1" fmla="*/ 1860500 w 1860500"/>
                <a:gd name="connsiteY1" fmla="*/ 0 h 3300862"/>
                <a:gd name="connsiteX2" fmla="*/ 1860500 w 1860500"/>
                <a:gd name="connsiteY2" fmla="*/ 3300862 h 3300862"/>
                <a:gd name="connsiteX3" fmla="*/ 0 w 1860500"/>
                <a:gd name="connsiteY3" fmla="*/ 3300862 h 3300862"/>
                <a:gd name="connsiteX4" fmla="*/ 0 w 1860500"/>
                <a:gd name="connsiteY4" fmla="*/ 0 h 330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500" h="3300862">
                  <a:moveTo>
                    <a:pt x="0" y="0"/>
                  </a:moveTo>
                  <a:lnTo>
                    <a:pt x="1860500" y="0"/>
                  </a:lnTo>
                  <a:lnTo>
                    <a:pt x="1860500" y="3300862"/>
                  </a:lnTo>
                  <a:lnTo>
                    <a:pt x="0" y="330086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012" tIns="96012" rIns="128016" bIns="144018" numCol="1" spcCol="1270" anchor="t" anchorCtr="0">
              <a:noAutofit/>
            </a:bodyPr>
            <a:lstStyle/>
            <a:p>
              <a:pPr marL="0" lvl="1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de-DE" sz="1800" kern="1200" dirty="0" smtClean="0"/>
                <a:t>…entspricht  Informations-suche, Exploration, Selbstwissen, Berufswissen, Realismus und Offenheit für neue Erfahrungen. </a:t>
              </a:r>
              <a:endParaRPr lang="de-DE" sz="1800" kern="1200" dirty="0"/>
            </a:p>
          </p:txBody>
        </p:sp>
        <p:sp>
          <p:nvSpPr>
            <p:cNvPr id="31" name="Freihandform 30"/>
            <p:cNvSpPr/>
            <p:nvPr/>
          </p:nvSpPr>
          <p:spPr>
            <a:xfrm>
              <a:off x="6823205" y="1553312"/>
              <a:ext cx="1860500" cy="744200"/>
            </a:xfrm>
            <a:custGeom>
              <a:avLst/>
              <a:gdLst>
                <a:gd name="connsiteX0" fmla="*/ 0 w 1860500"/>
                <a:gd name="connsiteY0" fmla="*/ 0 h 744200"/>
                <a:gd name="connsiteX1" fmla="*/ 1860500 w 1860500"/>
                <a:gd name="connsiteY1" fmla="*/ 0 h 744200"/>
                <a:gd name="connsiteX2" fmla="*/ 1860500 w 1860500"/>
                <a:gd name="connsiteY2" fmla="*/ 744200 h 744200"/>
                <a:gd name="connsiteX3" fmla="*/ 0 w 1860500"/>
                <a:gd name="connsiteY3" fmla="*/ 744200 h 744200"/>
                <a:gd name="connsiteX4" fmla="*/ 0 w 1860500"/>
                <a:gd name="connsiteY4" fmla="*/ 0 h 74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500" h="744200">
                  <a:moveTo>
                    <a:pt x="0" y="0"/>
                  </a:moveTo>
                  <a:lnTo>
                    <a:pt x="1860500" y="0"/>
                  </a:lnTo>
                  <a:lnTo>
                    <a:pt x="1860500" y="744200"/>
                  </a:lnTo>
                  <a:lnTo>
                    <a:pt x="0" y="7442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2240" tIns="81280" rIns="142240" bIns="8128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000" b="1" kern="1200" dirty="0" err="1" smtClean="0"/>
                <a:t>Confidence</a:t>
              </a:r>
              <a:r>
                <a:rPr lang="de-DE" sz="2000" b="1" kern="1200" dirty="0" smtClean="0"/>
                <a:t>, Sicherheit</a:t>
              </a:r>
              <a:endParaRPr lang="de-DE" sz="2000" b="1" kern="1200" dirty="0"/>
            </a:p>
          </p:txBody>
        </p:sp>
        <p:sp>
          <p:nvSpPr>
            <p:cNvPr id="32" name="Freihandform 31"/>
            <p:cNvSpPr/>
            <p:nvPr/>
          </p:nvSpPr>
          <p:spPr>
            <a:xfrm>
              <a:off x="6823205" y="2297512"/>
              <a:ext cx="1860500" cy="2997819"/>
            </a:xfrm>
            <a:custGeom>
              <a:avLst/>
              <a:gdLst>
                <a:gd name="connsiteX0" fmla="*/ 0 w 1860500"/>
                <a:gd name="connsiteY0" fmla="*/ 0 h 3300862"/>
                <a:gd name="connsiteX1" fmla="*/ 1860500 w 1860500"/>
                <a:gd name="connsiteY1" fmla="*/ 0 h 3300862"/>
                <a:gd name="connsiteX2" fmla="*/ 1860500 w 1860500"/>
                <a:gd name="connsiteY2" fmla="*/ 3300862 h 3300862"/>
                <a:gd name="connsiteX3" fmla="*/ 0 w 1860500"/>
                <a:gd name="connsiteY3" fmla="*/ 3300862 h 3300862"/>
                <a:gd name="connsiteX4" fmla="*/ 0 w 1860500"/>
                <a:gd name="connsiteY4" fmla="*/ 0 h 330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500" h="3300862">
                  <a:moveTo>
                    <a:pt x="0" y="0"/>
                  </a:moveTo>
                  <a:lnTo>
                    <a:pt x="1860500" y="0"/>
                  </a:lnTo>
                  <a:lnTo>
                    <a:pt x="1860500" y="3300862"/>
                  </a:lnTo>
                  <a:lnTo>
                    <a:pt x="0" y="330086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6012" tIns="96012" rIns="128016" bIns="144018" numCol="1" spcCol="1270" anchor="t" anchorCtr="0">
              <a:noAutofit/>
            </a:bodyPr>
            <a:lstStyle/>
            <a:p>
              <a:pPr marL="0" lvl="1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de-DE" sz="1800" kern="1200" dirty="0" smtClean="0"/>
                <a:t>…ist das Vertrauen in die eigenen Fähigkeiten gemeint, Probleme zu lösen und Hindernisse zu überwinden.</a:t>
              </a:r>
              <a:endParaRPr lang="de-DE" sz="1800" kern="1200" dirty="0"/>
            </a:p>
          </p:txBody>
        </p:sp>
      </p:grpSp>
      <p:sp>
        <p:nvSpPr>
          <p:cNvPr id="33" name="Rechteck 32"/>
          <p:cNvSpPr/>
          <p:nvPr/>
        </p:nvSpPr>
        <p:spPr>
          <a:xfrm>
            <a:off x="457200" y="5527343"/>
            <a:ext cx="8229600" cy="4913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>
              <a:spcBef>
                <a:spcPct val="30000"/>
              </a:spcBef>
              <a:spcAft>
                <a:spcPts val="0"/>
              </a:spcAft>
              <a:defRPr/>
            </a:pPr>
            <a:r>
              <a:rPr lang="de-AT" sz="1600" b="1" dirty="0">
                <a:solidFill>
                  <a:schemeClr val="bg1"/>
                </a:solidFill>
              </a:rPr>
              <a:t>4 C decken sich mit Career Management Skills</a:t>
            </a:r>
            <a:r>
              <a:rPr lang="de-AT" sz="1600" dirty="0">
                <a:solidFill>
                  <a:schemeClr val="bg1"/>
                </a:solidFill>
              </a:rPr>
              <a:t>: Selbstreflexion, Das Planen und verfolgen eigener Ziele, Informationsrecherche und – </a:t>
            </a:r>
            <a:r>
              <a:rPr lang="de-AT" sz="1600" dirty="0" err="1">
                <a:solidFill>
                  <a:schemeClr val="bg1"/>
                </a:solidFill>
              </a:rPr>
              <a:t>bewertung</a:t>
            </a:r>
            <a:r>
              <a:rPr lang="de-AT" sz="1600" dirty="0">
                <a:solidFill>
                  <a:schemeClr val="bg1"/>
                </a:solidFill>
              </a:rPr>
              <a:t> sowie </a:t>
            </a:r>
            <a:r>
              <a:rPr lang="de-AT" sz="1600" dirty="0" smtClean="0">
                <a:solidFill>
                  <a:schemeClr val="bg1"/>
                </a:solidFill>
              </a:rPr>
              <a:t>Entscheidungsfähigkeit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62546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altLang="de-DE" sz="2400" dirty="0" smtClean="0"/>
              <a:t/>
            </a:r>
            <a:br>
              <a:rPr lang="de-DE" altLang="de-DE" sz="2400" dirty="0" smtClean="0"/>
            </a:br>
            <a:r>
              <a:rPr lang="de-DE" altLang="de-DE" sz="2400" dirty="0" smtClean="0"/>
              <a:t>Der 18plus Wegweiser - Fragebogen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de-DE" dirty="0" smtClean="0"/>
              <a:t>Fragebogen</a:t>
            </a:r>
            <a:r>
              <a:rPr lang="de-DE" b="1" dirty="0" smtClean="0"/>
              <a:t> </a:t>
            </a:r>
            <a:r>
              <a:rPr lang="de-DE" dirty="0" smtClean="0"/>
              <a:t>besteht </a:t>
            </a:r>
            <a:r>
              <a:rPr lang="de-DE" dirty="0"/>
              <a:t>aus Career </a:t>
            </a:r>
            <a:r>
              <a:rPr lang="de-DE" dirty="0" err="1"/>
              <a:t>Adapt-Abilities</a:t>
            </a:r>
            <a:r>
              <a:rPr lang="de-DE" dirty="0"/>
              <a:t> </a:t>
            </a:r>
            <a:r>
              <a:rPr lang="de-DE" dirty="0" err="1"/>
              <a:t>Scale</a:t>
            </a:r>
            <a:r>
              <a:rPr lang="de-DE" dirty="0"/>
              <a:t> nach </a:t>
            </a:r>
            <a:r>
              <a:rPr lang="de-DE" dirty="0" err="1" smtClean="0"/>
              <a:t>Savickas</a:t>
            </a:r>
            <a:endParaRPr lang="de-DE" dirty="0" smtClean="0"/>
          </a:p>
          <a:p>
            <a:pPr marL="0" indent="0">
              <a:buNone/>
              <a:defRPr/>
            </a:pPr>
            <a:endParaRPr lang="de-DE" dirty="0"/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de-DE" sz="1800" dirty="0" smtClean="0"/>
              <a:t>24 kurze Items: 6 Fragestellungen pro Dimension (4c: Ziele, Planung, Recherche, Sicherheit)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endParaRPr lang="de-DE" sz="1800" dirty="0" smtClean="0"/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de-DE" sz="1800" dirty="0" smtClean="0"/>
              <a:t>Vorgabe als Papier &amp; </a:t>
            </a:r>
            <a:r>
              <a:rPr lang="de-DE" sz="1800" dirty="0" err="1" smtClean="0"/>
              <a:t>Pencil</a:t>
            </a:r>
            <a:r>
              <a:rPr lang="de-DE" sz="1800" dirty="0" smtClean="0"/>
              <a:t> Version (Schüler/innen-Heft) oder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endParaRPr lang="de-DE" sz="1800" dirty="0" smtClean="0"/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de-DE" sz="1800" dirty="0" smtClean="0"/>
              <a:t>Vorgabe als Online-Variante unter </a:t>
            </a:r>
            <a:r>
              <a:rPr lang="de-DE" sz="1800" dirty="0" smtClean="0">
                <a:hlinkClick r:id="rId3"/>
              </a:rPr>
              <a:t>www.18plus.at/wegweiser</a:t>
            </a:r>
            <a:endParaRPr lang="de-DE" sz="1800" dirty="0" smtClean="0"/>
          </a:p>
          <a:p>
            <a:pPr>
              <a:buFont typeface="Wingdings" panose="05000000000000000000" pitchFamily="2" charset="2"/>
              <a:buChar char="ü"/>
              <a:defRPr/>
            </a:pPr>
            <a:endParaRPr lang="de-DE" sz="1800" dirty="0" smtClean="0"/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de-DE" sz="1800" dirty="0"/>
              <a:t>Erklärung und Hinweis zur Vorgabe für Lehrende (Seite </a:t>
            </a:r>
            <a:r>
              <a:rPr lang="de-DE" sz="1800" dirty="0" smtClean="0"/>
              <a:t>14 ff.)</a:t>
            </a:r>
          </a:p>
          <a:p>
            <a:pPr marL="0" indent="0">
              <a:buNone/>
              <a:defRPr/>
            </a:pPr>
            <a:endParaRPr lang="de-DE" sz="1800" b="1" dirty="0" smtClean="0"/>
          </a:p>
        </p:txBody>
      </p:sp>
    </p:spTree>
    <p:extLst>
      <p:ext uri="{BB962C8B-B14F-4D97-AF65-F5344CB8AC3E}">
        <p14:creationId xmlns:p14="http://schemas.microsoft.com/office/powerpoint/2010/main" val="318433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altLang="de-DE" sz="2400" dirty="0" smtClean="0"/>
              <a:t/>
            </a:r>
            <a:br>
              <a:rPr lang="de-DE" altLang="de-DE" sz="2400" dirty="0" smtClean="0"/>
            </a:br>
            <a:r>
              <a:rPr lang="de-DE" altLang="de-DE" sz="2400" dirty="0" smtClean="0"/>
              <a:t>Der 18plus Wegweiser - Auswertung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de-DE" b="1" dirty="0" smtClean="0"/>
              <a:t>Auswertung:</a:t>
            </a:r>
            <a:r>
              <a:rPr lang="de-DE" dirty="0" smtClean="0"/>
              <a:t> online – bei Verwendung der Papier-</a:t>
            </a:r>
            <a:r>
              <a:rPr lang="de-DE" dirty="0" err="1" smtClean="0"/>
              <a:t>Pencil</a:t>
            </a:r>
            <a:r>
              <a:rPr lang="de-DE" dirty="0" smtClean="0"/>
              <a:t> Variante mittels Eingabe der Summenwerte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endParaRPr lang="de-DE" dirty="0" smtClean="0"/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de-DE" sz="1800" dirty="0"/>
              <a:t>Online Auswertung ermöglicht umfassende Vernetzung der bestehenden 18plus Elemente (Arbeitsblätter, Links etc</a:t>
            </a:r>
            <a:r>
              <a:rPr lang="de-DE" sz="1800" dirty="0" smtClean="0"/>
              <a:t>.)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endParaRPr lang="de-DE" sz="1800" dirty="0" smtClean="0"/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de-DE" sz="1800" dirty="0"/>
              <a:t>Jede/r Schüler/in erhält ihr/sein individuelles 18plus Programm: pro Dimension (Ziele, Planung, Recherche, Sicherheit) sind bestimmte Aufgabenstellungen zu bearbeiten (Arbeitsblätter, Checklisten etc</a:t>
            </a:r>
            <a:r>
              <a:rPr lang="de-DE" sz="1800" dirty="0" smtClean="0"/>
              <a:t>.) 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endParaRPr lang="de-DE" sz="1800" dirty="0"/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de-DE" sz="1800" dirty="0" smtClean="0"/>
              <a:t>Es gibt Empfehlungstexte die explizit eine </a:t>
            </a:r>
            <a:r>
              <a:rPr lang="de-DE" sz="1800" b="1" dirty="0" smtClean="0"/>
              <a:t>Empfehlung für die Kleingruppenberatung</a:t>
            </a:r>
            <a:r>
              <a:rPr lang="de-DE" sz="1800" dirty="0" smtClean="0"/>
              <a:t> erhalten. </a:t>
            </a:r>
          </a:p>
        </p:txBody>
      </p:sp>
    </p:spTree>
    <p:extLst>
      <p:ext uri="{BB962C8B-B14F-4D97-AF65-F5344CB8AC3E}">
        <p14:creationId xmlns:p14="http://schemas.microsoft.com/office/powerpoint/2010/main" val="93385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de-DE" sz="2400" b="1" cap="none" dirty="0" smtClean="0"/>
              <a:t/>
            </a:r>
            <a:br>
              <a:rPr lang="de-DE" sz="2400" b="1" cap="none" dirty="0" smtClean="0"/>
            </a:br>
            <a:r>
              <a:rPr lang="de-DE" sz="2400" cap="none" dirty="0" smtClean="0"/>
              <a:t>WEGWEISER IM UNTERRICHT…</a:t>
            </a:r>
            <a:endParaRPr lang="de-DE" sz="2400" cap="non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  <a:defRPr/>
            </a:pPr>
            <a:r>
              <a:rPr lang="de-DE" dirty="0" smtClean="0"/>
              <a:t>Auswertungsbeispiel vorzeigen oder besprechen, Werte zwischen 0 und 24 sind möglich</a:t>
            </a:r>
          </a:p>
          <a:p>
            <a:pPr marL="0" indent="0">
              <a:buFont typeface="Arial" pitchFamily="34" charset="0"/>
              <a:buNone/>
              <a:defRPr/>
            </a:pPr>
            <a:endParaRPr lang="de-DE" dirty="0" smtClean="0"/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de-DE" b="1" dirty="0" smtClean="0"/>
              <a:t>Ziele</a:t>
            </a:r>
            <a:r>
              <a:rPr lang="de-DE" dirty="0"/>
              <a:t> </a:t>
            </a:r>
            <a:r>
              <a:rPr lang="de-DE" dirty="0" smtClean="0">
                <a:sym typeface="Wingdings" panose="05000000000000000000" pitchFamily="2" charset="2"/>
              </a:rPr>
              <a:t></a:t>
            </a:r>
            <a:r>
              <a:rPr lang="de-DE" dirty="0" smtClean="0"/>
              <a:t> hohe Werte ab 13 Punkten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endParaRPr lang="de-DE" dirty="0" smtClean="0"/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de-DE" b="1" dirty="0" smtClean="0">
                <a:sym typeface="Wingdings" panose="05000000000000000000" pitchFamily="2" charset="2"/>
              </a:rPr>
              <a:t>Planung</a:t>
            </a:r>
            <a:r>
              <a:rPr lang="de-DE" dirty="0">
                <a:sym typeface="Wingdings" panose="05000000000000000000" pitchFamily="2" charset="2"/>
              </a:rPr>
              <a:t> </a:t>
            </a:r>
            <a:r>
              <a:rPr lang="de-DE" dirty="0"/>
              <a:t> hohe Werte ab </a:t>
            </a:r>
            <a:r>
              <a:rPr lang="de-DE" dirty="0" smtClean="0"/>
              <a:t>14 Punkten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endParaRPr lang="de-DE" b="1" dirty="0"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de-DE" b="1" dirty="0" smtClean="0">
                <a:sym typeface="Wingdings" panose="05000000000000000000" pitchFamily="2" charset="2"/>
              </a:rPr>
              <a:t>Recherche</a:t>
            </a:r>
            <a:r>
              <a:rPr lang="de-DE" dirty="0">
                <a:sym typeface="Wingdings" panose="05000000000000000000" pitchFamily="2" charset="2"/>
              </a:rPr>
              <a:t> </a:t>
            </a:r>
            <a:r>
              <a:rPr lang="de-DE" dirty="0"/>
              <a:t> hohe Werte ab </a:t>
            </a:r>
            <a:r>
              <a:rPr lang="de-DE" dirty="0" smtClean="0"/>
              <a:t>12 Punkten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endParaRPr lang="de-DE" b="1" dirty="0"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de-DE" b="1" dirty="0" smtClean="0">
                <a:sym typeface="Wingdings" panose="05000000000000000000" pitchFamily="2" charset="2"/>
              </a:rPr>
              <a:t>Sicherheit</a:t>
            </a:r>
            <a:r>
              <a:rPr lang="de-DE" dirty="0">
                <a:sym typeface="Wingdings" panose="05000000000000000000" pitchFamily="2" charset="2"/>
              </a:rPr>
              <a:t> </a:t>
            </a:r>
            <a:r>
              <a:rPr lang="de-DE" dirty="0"/>
              <a:t> hohe Werte ab </a:t>
            </a:r>
            <a:r>
              <a:rPr lang="de-DE" dirty="0" smtClean="0"/>
              <a:t>15 Punkten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409538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Kleingruppen-beratung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0826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b="1" dirty="0" smtClean="0"/>
              <a:t>Beschreibung Kleingruppen-beratung</a:t>
            </a:r>
            <a:endParaRPr lang="de-DE" sz="24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 smtClean="0"/>
              <a:t>Wer?</a:t>
            </a:r>
          </a:p>
          <a:p>
            <a:r>
              <a:rPr lang="de-DE" dirty="0" smtClean="0"/>
              <a:t>Schüler/innen aus 7. Kl. AHS/IV. Jg. BHS, die vorab </a:t>
            </a:r>
            <a:r>
              <a:rPr lang="de-DE" dirty="0" err="1" smtClean="0"/>
              <a:t>Explorix</a:t>
            </a:r>
            <a:r>
              <a:rPr lang="de-DE" dirty="0" smtClean="0"/>
              <a:t> bzw. Studien-Navi gemacht haben; freiwillig und kostenfrei</a:t>
            </a:r>
          </a:p>
          <a:p>
            <a:pPr marL="0" indent="0">
              <a:buNone/>
            </a:pPr>
            <a:r>
              <a:rPr lang="de-DE" b="1" dirty="0" smtClean="0"/>
              <a:t>Ort und Dauer?</a:t>
            </a:r>
          </a:p>
          <a:p>
            <a:r>
              <a:rPr lang="de-DE" dirty="0"/>
              <a:t>i</a:t>
            </a:r>
            <a:r>
              <a:rPr lang="de-DE" dirty="0" smtClean="0"/>
              <a:t>n der Schule oder gegeben falls auch in der jeweiligen Beratungsstelle; 2 Unterrichtsstunden</a:t>
            </a:r>
          </a:p>
          <a:p>
            <a:pPr marL="0" indent="0">
              <a:buNone/>
            </a:pPr>
            <a:r>
              <a:rPr lang="de-DE" b="1" dirty="0"/>
              <a:t>Was?</a:t>
            </a:r>
          </a:p>
          <a:p>
            <a:r>
              <a:rPr lang="de-DE" dirty="0" smtClean="0"/>
              <a:t>Vertiefung der Ergebnisse des Interessensfragebogens </a:t>
            </a:r>
          </a:p>
          <a:p>
            <a:r>
              <a:rPr lang="de-DE" dirty="0" smtClean="0"/>
              <a:t>Reflexion der eigenen Interessen, Fähigkeiten und Wünsche/Ziele</a:t>
            </a:r>
          </a:p>
          <a:p>
            <a:r>
              <a:rPr lang="de-DE" dirty="0" smtClean="0"/>
              <a:t>Unterstützung im </a:t>
            </a:r>
            <a:r>
              <a:rPr lang="de-DE" dirty="0"/>
              <a:t>E</a:t>
            </a:r>
            <a:r>
              <a:rPr lang="de-DE" dirty="0" smtClean="0"/>
              <a:t>ntscheidungsprozess – wie kann ich eine zu meiner Persönlichkeit passende Entscheidung klug treffen</a:t>
            </a:r>
          </a:p>
          <a:p>
            <a:r>
              <a:rPr lang="de-DE" dirty="0" smtClean="0"/>
              <a:t>Hilfestellung für konkrete nächste Schritte</a:t>
            </a:r>
          </a:p>
          <a:p>
            <a:endParaRPr lang="de-DE" dirty="0" smtClean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4488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Explorix</a:t>
            </a:r>
            <a:r>
              <a:rPr lang="de-DE" dirty="0" smtClean="0"/>
              <a:t> &amp; Studien-Navi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582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einfachhei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285" y="-1"/>
            <a:ext cx="9362889" cy="6265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5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b="1" dirty="0" smtClean="0"/>
              <a:t>Kriterien Auswahl Online-Tests</a:t>
            </a:r>
            <a:endParaRPr lang="de-DE" sz="2400" b="1" dirty="0"/>
          </a:p>
        </p:txBody>
      </p:sp>
      <p:pic>
        <p:nvPicPr>
          <p:cNvPr id="6" name="Bild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075" y="1559451"/>
            <a:ext cx="8616444" cy="4527550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596900" y="5835650"/>
            <a:ext cx="698500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aseline="30000" dirty="0" smtClean="0">
                <a:solidFill>
                  <a:srgbClr val="009D7D"/>
                </a:solidFill>
                <a:latin typeface="Flama"/>
                <a:cs typeface="Flama"/>
                <a:hlinkClick r:id="rId4"/>
              </a:rPr>
              <a:t>www.18plus.at/18plus-fuer-lehrerinnen/faqs</a:t>
            </a:r>
            <a:endParaRPr lang="de-DE" sz="2000" baseline="30000" dirty="0" smtClean="0">
              <a:solidFill>
                <a:srgbClr val="009D7D"/>
              </a:solidFill>
              <a:latin typeface="Flama"/>
              <a:cs typeface="Flama"/>
            </a:endParaRPr>
          </a:p>
          <a:p>
            <a:r>
              <a:rPr lang="de-DE" sz="2000" baseline="30000" dirty="0" smtClean="0">
                <a:solidFill>
                  <a:srgbClr val="009D7D"/>
                </a:solidFill>
                <a:latin typeface="Flama"/>
                <a:cs typeface="Flama"/>
              </a:rPr>
              <a:t> </a:t>
            </a:r>
            <a:r>
              <a:rPr lang="de-DE" sz="2000" baseline="30000" dirty="0">
                <a:solidFill>
                  <a:srgbClr val="009D7D"/>
                </a:solidFill>
                <a:latin typeface="Flama"/>
                <a:cs typeface="Flama"/>
              </a:rPr>
              <a:t>&gt; STUDIEN-NAVI und </a:t>
            </a:r>
            <a:r>
              <a:rPr lang="de-DE" sz="2000" baseline="30000" dirty="0" err="1" smtClean="0">
                <a:solidFill>
                  <a:srgbClr val="009D7D"/>
                </a:solidFill>
                <a:latin typeface="Flama"/>
                <a:cs typeface="Flama"/>
              </a:rPr>
              <a:t>Explorix</a:t>
            </a:r>
            <a:endParaRPr lang="de-DE" sz="2000" baseline="30000" dirty="0">
              <a:solidFill>
                <a:srgbClr val="009D7D"/>
              </a:solidFill>
              <a:latin typeface="Flama"/>
              <a:cs typeface="Flama"/>
            </a:endParaRPr>
          </a:p>
        </p:txBody>
      </p:sp>
    </p:spTree>
    <p:extLst>
      <p:ext uri="{BB962C8B-B14F-4D97-AF65-F5344CB8AC3E}">
        <p14:creationId xmlns:p14="http://schemas.microsoft.com/office/powerpoint/2010/main" val="404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Administration Web-Bereich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442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b="1" dirty="0" smtClean="0"/>
              <a:t>Webbereich Administration</a:t>
            </a:r>
            <a:br>
              <a:rPr lang="de-DE" sz="2400" b="1" dirty="0" smtClean="0"/>
            </a:br>
            <a:r>
              <a:rPr lang="de-DE" sz="2400" b="1" dirty="0" smtClean="0"/>
              <a:t>LOGIN</a:t>
            </a:r>
            <a:endParaRPr lang="de-DE" sz="24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12863"/>
            <a:ext cx="8390261" cy="460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33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b="1" dirty="0" smtClean="0"/>
              <a:t/>
            </a:r>
            <a:br>
              <a:rPr lang="de-DE" sz="2400" b="1" dirty="0" smtClean="0"/>
            </a:br>
            <a:r>
              <a:rPr lang="de-DE" sz="2400" b="1" dirty="0" smtClean="0"/>
              <a:t>Webbereich Administration</a:t>
            </a:r>
            <a:br>
              <a:rPr lang="de-DE" sz="2400" b="1" dirty="0" smtClean="0"/>
            </a:br>
            <a:r>
              <a:rPr lang="de-DE" sz="2400" b="1" dirty="0" smtClean="0"/>
              <a:t>Buchung (Klein-)Gruppenberatung</a:t>
            </a:r>
            <a:endParaRPr lang="de-DE" sz="2400" b="1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06324"/>
            <a:ext cx="6998828" cy="480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37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b="1" dirty="0" smtClean="0"/>
              <a:t/>
            </a:r>
            <a:br>
              <a:rPr lang="de-DE" sz="2400" b="1" dirty="0" smtClean="0"/>
            </a:br>
            <a:r>
              <a:rPr lang="de-DE" sz="2400" b="1" dirty="0" smtClean="0"/>
              <a:t>Webbereich Administration</a:t>
            </a:r>
            <a:br>
              <a:rPr lang="de-DE" sz="2400" b="1" dirty="0" smtClean="0"/>
            </a:br>
            <a:r>
              <a:rPr lang="de-DE" sz="2400" b="1" dirty="0" smtClean="0"/>
              <a:t>Buchung (Klein-)Gruppenberatung</a:t>
            </a:r>
            <a:endParaRPr lang="de-DE" sz="24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10" y="1472230"/>
            <a:ext cx="8593185" cy="419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24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b="1" dirty="0" smtClean="0"/>
              <a:t/>
            </a:r>
            <a:br>
              <a:rPr lang="de-DE" sz="2400" b="1" dirty="0" smtClean="0"/>
            </a:br>
            <a:r>
              <a:rPr lang="de-DE" sz="2400" b="1" dirty="0" smtClean="0"/>
              <a:t>Webbereich </a:t>
            </a:r>
            <a:r>
              <a:rPr lang="de-DE" sz="2400" b="1" dirty="0"/>
              <a:t>Administration</a:t>
            </a:r>
            <a:br>
              <a:rPr lang="de-DE" sz="2400" b="1" dirty="0"/>
            </a:br>
            <a:r>
              <a:rPr lang="de-DE" sz="2400" b="1" dirty="0" smtClean="0"/>
              <a:t>CODE (Klein-</a:t>
            </a:r>
            <a:r>
              <a:rPr lang="de-DE" sz="2400" b="1" dirty="0"/>
              <a:t>)Gruppenberatung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60" y="1476639"/>
            <a:ext cx="7373808" cy="470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22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b="1" dirty="0" smtClean="0"/>
              <a:t>Wie wir zu erreichen Sind?</a:t>
            </a:r>
            <a:endParaRPr lang="de-DE" sz="2400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1800" b="1" dirty="0" smtClean="0"/>
              <a:t>Schulpsychologie – Niederösterreich</a:t>
            </a:r>
          </a:p>
          <a:p>
            <a:pPr marL="0" indent="0">
              <a:buNone/>
            </a:pPr>
            <a:endParaRPr lang="de-AT" sz="1800" dirty="0" smtClean="0"/>
          </a:p>
          <a:p>
            <a:pPr marL="0" indent="0">
              <a:buNone/>
              <a:tabLst>
                <a:tab pos="3943350" algn="l"/>
              </a:tabLst>
            </a:pPr>
            <a:r>
              <a:rPr lang="de-AT" sz="1800" dirty="0" smtClean="0"/>
              <a:t>Mag. Beate Wais	Mag. Ines Zach</a:t>
            </a:r>
          </a:p>
          <a:p>
            <a:pPr marL="0" indent="0">
              <a:buNone/>
              <a:tabLst>
                <a:tab pos="3943350" algn="l"/>
              </a:tabLst>
            </a:pPr>
            <a:r>
              <a:rPr lang="de-AT" sz="1800" dirty="0" smtClean="0"/>
              <a:t>02272/65 834	02982/33 96</a:t>
            </a:r>
            <a:br>
              <a:rPr lang="de-AT" sz="1800" dirty="0" smtClean="0"/>
            </a:br>
            <a:r>
              <a:rPr lang="de-AT" sz="1800" dirty="0" smtClean="0">
                <a:hlinkClick r:id="rId3"/>
              </a:rPr>
              <a:t>beate.wais@lsr-noe.gv.at</a:t>
            </a:r>
            <a:r>
              <a:rPr lang="de-AT" sz="1800" dirty="0" smtClean="0"/>
              <a:t>	</a:t>
            </a:r>
            <a:r>
              <a:rPr lang="de-AT" sz="1800" dirty="0">
                <a:hlinkClick r:id="rId4"/>
              </a:rPr>
              <a:t>ines.zach@lsr-noe.gv.at</a:t>
            </a:r>
            <a:endParaRPr lang="de-AT" sz="1800" dirty="0" smtClean="0"/>
          </a:p>
          <a:p>
            <a:pPr marL="0" indent="0">
              <a:buNone/>
              <a:tabLst>
                <a:tab pos="3943350" algn="l"/>
              </a:tabLst>
            </a:pPr>
            <a:endParaRPr lang="de-DE" sz="1800" b="1" dirty="0" smtClean="0"/>
          </a:p>
          <a:p>
            <a:pPr marL="0" indent="0">
              <a:buNone/>
              <a:tabLst>
                <a:tab pos="3943350" algn="l"/>
              </a:tabLst>
            </a:pPr>
            <a:endParaRPr lang="de-DE" sz="1800" b="1" dirty="0" smtClean="0"/>
          </a:p>
          <a:p>
            <a:pPr marL="0" indent="0">
              <a:buNone/>
            </a:pPr>
            <a:r>
              <a:rPr lang="de-DE" sz="1800" b="1" dirty="0" smtClean="0"/>
              <a:t>Psychologische </a:t>
            </a:r>
            <a:r>
              <a:rPr lang="de-DE" sz="1800" b="1" dirty="0" smtClean="0"/>
              <a:t>Studierendenberatung – Wien</a:t>
            </a:r>
          </a:p>
          <a:p>
            <a:pPr marL="0" indent="0">
              <a:buNone/>
              <a:tabLst>
                <a:tab pos="4037013" algn="l"/>
              </a:tabLst>
            </a:pPr>
            <a:endParaRPr lang="de-DE" sz="1800" dirty="0" smtClean="0"/>
          </a:p>
          <a:p>
            <a:pPr marL="0" indent="0">
              <a:buNone/>
              <a:tabLst>
                <a:tab pos="3943350" algn="l"/>
              </a:tabLst>
            </a:pPr>
            <a:r>
              <a:rPr lang="de-DE" sz="1800" dirty="0" smtClean="0"/>
              <a:t>Organisation </a:t>
            </a:r>
            <a:r>
              <a:rPr lang="de-DE" sz="1800" dirty="0" smtClean="0"/>
              <a:t>der </a:t>
            </a:r>
            <a:r>
              <a:rPr lang="de-DE" sz="1800" dirty="0" smtClean="0"/>
              <a:t>Kleingruppen:	Inhaltliche Fragen zu den Kleingruppen:</a:t>
            </a:r>
          </a:p>
          <a:p>
            <a:pPr marL="0" indent="0">
              <a:buNone/>
              <a:tabLst>
                <a:tab pos="3943350" algn="l"/>
              </a:tabLst>
            </a:pPr>
            <a:r>
              <a:rPr lang="de-DE" sz="1800" dirty="0" smtClean="0"/>
              <a:t>Mag. Martina Jakab	Mag. Nicole Undeutsch</a:t>
            </a:r>
          </a:p>
          <a:p>
            <a:pPr marL="0" indent="0">
              <a:buNone/>
              <a:tabLst>
                <a:tab pos="3943350" algn="l"/>
              </a:tabLst>
            </a:pPr>
            <a:r>
              <a:rPr lang="de-DE" sz="1800" dirty="0" smtClean="0"/>
              <a:t>01/402 30 91/30	01/402 30 91/27</a:t>
            </a:r>
          </a:p>
          <a:p>
            <a:pPr marL="0" indent="0">
              <a:buNone/>
              <a:tabLst>
                <a:tab pos="3943350" algn="l"/>
              </a:tabLst>
            </a:pPr>
            <a:r>
              <a:rPr lang="de-DE" sz="1800" dirty="0" smtClean="0">
                <a:hlinkClick r:id="rId5"/>
              </a:rPr>
              <a:t>18plus.wien@univie.ac.at</a:t>
            </a:r>
            <a:r>
              <a:rPr lang="de-DE" sz="1800" dirty="0"/>
              <a:t>	</a:t>
            </a:r>
            <a:r>
              <a:rPr lang="de-DE" sz="1800" dirty="0" smtClean="0">
                <a:hlinkClick r:id="rId6"/>
              </a:rPr>
              <a:t>nicole.undeutsch@univie.ac.at</a:t>
            </a:r>
            <a:r>
              <a:rPr lang="de-DE" sz="1800" dirty="0" smtClean="0"/>
              <a:t>	</a:t>
            </a:r>
            <a:r>
              <a:rPr lang="de-DE" sz="1800" dirty="0"/>
              <a:t>		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dirty="0"/>
              <a:t>	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063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Ziele von 18plus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18plus 2016/2017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2445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8017" y="367047"/>
            <a:ext cx="8229600" cy="60801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18plus</a:t>
            </a:r>
            <a:r>
              <a:rPr lang="de-DE" sz="2400" dirty="0" smtClean="0"/>
              <a:t>… zwei Ministerien, ein Programm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241946"/>
            <a:ext cx="8229600" cy="4857229"/>
          </a:xfrm>
        </p:spPr>
        <p:txBody>
          <a:bodyPr/>
          <a:lstStyle/>
          <a:p>
            <a:pPr marL="0" indent="0">
              <a:buFont typeface="Arial" pitchFamily="34" charset="0"/>
              <a:buNone/>
              <a:defRPr/>
            </a:pPr>
            <a:endParaRPr lang="de-DE" dirty="0" smtClean="0"/>
          </a:p>
          <a:p>
            <a:pPr marL="0" indent="0">
              <a:buFont typeface="Arial" pitchFamily="34" charset="0"/>
              <a:buNone/>
              <a:defRPr/>
            </a:pPr>
            <a:r>
              <a:rPr lang="de-DE" dirty="0" smtClean="0"/>
              <a:t>mit </a:t>
            </a:r>
            <a:r>
              <a:rPr lang="de-DE" dirty="0" smtClean="0"/>
              <a:t>18plus haben die Schüler/innen den richtigen Kompass zur Hand…</a:t>
            </a:r>
          </a:p>
          <a:p>
            <a:pPr marL="0" indent="0">
              <a:buFont typeface="Arial" pitchFamily="34" charset="0"/>
              <a:buNone/>
              <a:defRPr/>
            </a:pPr>
            <a:endParaRPr lang="de-DE" dirty="0"/>
          </a:p>
          <a:p>
            <a:pPr marL="0" indent="0">
              <a:buFont typeface="Arial" pitchFamily="34" charset="0"/>
              <a:buNone/>
              <a:defRPr/>
            </a:pPr>
            <a:r>
              <a:rPr lang="de-DE" dirty="0" smtClean="0"/>
              <a:t>Ziel ist die Stärkung und Vermittlung von wichtigen Kompetenzen (Career Management Skills = CMS)</a:t>
            </a:r>
          </a:p>
          <a:p>
            <a:pPr marL="0" indent="0">
              <a:buFont typeface="Arial" pitchFamily="34" charset="0"/>
              <a:buNone/>
              <a:defRPr/>
            </a:pPr>
            <a:endParaRPr lang="de-DE" dirty="0" smtClean="0"/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de-DE" dirty="0" smtClean="0"/>
              <a:t>Selbstreflexion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de-DE" dirty="0" smtClean="0"/>
              <a:t>Informationsrecherche und – </a:t>
            </a:r>
            <a:r>
              <a:rPr lang="de-DE" dirty="0" err="1" smtClean="0"/>
              <a:t>bewertung</a:t>
            </a:r>
            <a:endParaRPr lang="de-DE" dirty="0" smtClean="0"/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de-DE" dirty="0" smtClean="0"/>
              <a:t>Entscheidungsfähigkeit sowie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de-DE" dirty="0" smtClean="0"/>
              <a:t>Das Planen und verfolgen eigener Ziele</a:t>
            </a:r>
          </a:p>
          <a:p>
            <a:pPr marL="0" indent="0">
              <a:buFont typeface="Arial" pitchFamily="34" charset="0"/>
              <a:buNone/>
              <a:defRPr/>
            </a:pPr>
            <a:endParaRPr lang="de-DE" dirty="0" smtClean="0"/>
          </a:p>
          <a:p>
            <a:pPr marL="0" indent="0">
              <a:buFont typeface="Arial" pitchFamily="34" charset="0"/>
              <a:buNone/>
              <a:defRPr/>
            </a:pPr>
            <a:r>
              <a:rPr lang="de-DE" dirty="0" smtClean="0"/>
              <a:t>damit Schüler/innen eine für sie passende Berufs- und Studienwahl treffen können. 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6892499" y="2892256"/>
            <a:ext cx="156845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300" dirty="0" smtClean="0">
                <a:solidFill>
                  <a:srgbClr val="FFFFFF"/>
                </a:solidFill>
                <a:latin typeface="Flama Light"/>
                <a:cs typeface="Flama Light"/>
              </a:rPr>
              <a:t>SEIT </a:t>
            </a:r>
            <a:br>
              <a:rPr lang="de-DE" sz="1300" dirty="0" smtClean="0">
                <a:solidFill>
                  <a:srgbClr val="FFFFFF"/>
                </a:solidFill>
                <a:latin typeface="Flama Light"/>
                <a:cs typeface="Flama Light"/>
              </a:rPr>
            </a:br>
            <a:r>
              <a:rPr lang="de-DE" sz="1300" dirty="0" smtClean="0">
                <a:solidFill>
                  <a:srgbClr val="FFFFFF"/>
                </a:solidFill>
                <a:latin typeface="Flama Light"/>
                <a:cs typeface="Flama Light"/>
              </a:rPr>
              <a:t>2008 ÜBER </a:t>
            </a:r>
            <a:r>
              <a:rPr lang="de-DE" sz="1300" dirty="0" smtClean="0">
                <a:solidFill>
                  <a:srgbClr val="FFFFFF"/>
                </a:solidFill>
                <a:latin typeface="Flama Medium"/>
                <a:cs typeface="Flama Medium"/>
              </a:rPr>
              <a:t>150.000</a:t>
            </a:r>
            <a:r>
              <a:rPr lang="de-DE" sz="1300" dirty="0" smtClean="0">
                <a:solidFill>
                  <a:srgbClr val="FFFFFF"/>
                </a:solidFill>
                <a:latin typeface="Flama Light"/>
                <a:cs typeface="Flama Light"/>
              </a:rPr>
              <a:t> </a:t>
            </a:r>
            <a:r>
              <a:rPr lang="de-DE" sz="1300" dirty="0" smtClean="0">
                <a:solidFill>
                  <a:srgbClr val="FFFFFF"/>
                </a:solidFill>
                <a:latin typeface="Flama Light"/>
                <a:cs typeface="Flama Light"/>
              </a:rPr>
              <a:t>SCHÜLER/NNEN</a:t>
            </a:r>
            <a:endParaRPr lang="de-DE" sz="1300" dirty="0">
              <a:solidFill>
                <a:srgbClr val="FFFFFF"/>
              </a:solidFill>
              <a:latin typeface="Flama Light"/>
              <a:cs typeface="Flama Light"/>
            </a:endParaRPr>
          </a:p>
        </p:txBody>
      </p:sp>
    </p:spTree>
    <p:extLst>
      <p:ext uri="{BB962C8B-B14F-4D97-AF65-F5344CB8AC3E}">
        <p14:creationId xmlns:p14="http://schemas.microsoft.com/office/powerpoint/2010/main" val="200400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sz="2200" dirty="0" smtClean="0"/>
              <a:t/>
            </a:r>
            <a:br>
              <a:rPr lang="de-DE" sz="2200" dirty="0" smtClean="0"/>
            </a:br>
            <a:r>
              <a:rPr lang="de-DE" sz="2200" dirty="0" smtClean="0"/>
              <a:t>Unterstützung </a:t>
            </a:r>
            <a:r>
              <a:rPr lang="de-DE" sz="2200" dirty="0" smtClean="0"/>
              <a:t>für Schüler/innen</a:t>
            </a:r>
            <a:endParaRPr lang="de-DE" sz="2200" dirty="0"/>
          </a:p>
        </p:txBody>
      </p:sp>
      <p:sp>
        <p:nvSpPr>
          <p:cNvPr id="16387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  <a:defRPr/>
            </a:pPr>
            <a:endParaRPr lang="de-DE" altLang="de-DE" b="1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None/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Vormaturaklassen </a:t>
            </a: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(7.AHS/IV. BHS)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	Information zu Berufs- und Bildungsentscheidungsprozessen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	Fragebogen 18plus Wegweiser, Materialien zur Selbstreflexion,  	Empfehlungen für weitere Schritte </a:t>
            </a:r>
          </a:p>
          <a:p>
            <a:pPr>
              <a:buNone/>
              <a:defRPr/>
            </a:pPr>
            <a:endParaRPr lang="de-DE" altLang="de-DE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None/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Optional: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Kleingruppenberatungen an der Schule nach Durchführung des </a:t>
            </a:r>
            <a:r>
              <a:rPr lang="de-DE" dirty="0" err="1" smtClean="0"/>
              <a:t>Explorix</a:t>
            </a:r>
            <a:r>
              <a:rPr lang="de-DE" dirty="0" smtClean="0"/>
              <a:t> bzw. Studien-</a:t>
            </a:r>
            <a:r>
              <a:rPr lang="de-DE" dirty="0" err="1" smtClean="0"/>
              <a:t>Navi</a:t>
            </a:r>
            <a:endParaRPr lang="de-DE" altLang="de-DE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Projekttage, Veranstaltungen</a:t>
            </a:r>
          </a:p>
        </p:txBody>
      </p:sp>
    </p:spTree>
    <p:extLst>
      <p:ext uri="{BB962C8B-B14F-4D97-AF65-F5344CB8AC3E}">
        <p14:creationId xmlns:p14="http://schemas.microsoft.com/office/powerpoint/2010/main" val="36559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sz="2200" dirty="0" smtClean="0"/>
              <a:t/>
            </a:r>
            <a:br>
              <a:rPr lang="de-DE" sz="2200" dirty="0" smtClean="0"/>
            </a:br>
            <a:r>
              <a:rPr lang="de-DE" sz="2200" dirty="0" smtClean="0"/>
              <a:t>Unterstützung </a:t>
            </a:r>
            <a:r>
              <a:rPr lang="de-DE" sz="2200" dirty="0" smtClean="0"/>
              <a:t>für Schüler/innen</a:t>
            </a:r>
            <a:endParaRPr lang="de-DE" sz="2200" dirty="0"/>
          </a:p>
        </p:txBody>
      </p:sp>
      <p:sp>
        <p:nvSpPr>
          <p:cNvPr id="16387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  <a:defRPr/>
            </a:pPr>
            <a:r>
              <a:rPr lang="de-DE" altLang="de-DE" b="1" dirty="0" err="1" smtClean="0">
                <a:latin typeface="Flama Ultralight" pitchFamily="-84" charset="0"/>
                <a:cs typeface="Flama Ultralight" pitchFamily="-84" charset="0"/>
              </a:rPr>
              <a:t>Maturaklassen</a:t>
            </a: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 (8.AHS/V BHS)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Information über tertiäre Ausbildungswege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Anleitung zur Informationsrecherche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Gesprächsmöglichkeit mit Berater/innen der ÖH</a:t>
            </a:r>
          </a:p>
          <a:p>
            <a:pPr>
              <a:buFont typeface="Wingdings" pitchFamily="2" charset="2"/>
              <a:buChar char="ü"/>
              <a:defRPr/>
            </a:pPr>
            <a:endParaRPr lang="de-DE" altLang="de-DE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None/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Optional: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Schnuppervorlesungen („Studieren probieren“)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Praxiskontakte, Gespräche mit Praktiker/innen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dirty="0" smtClean="0">
                <a:latin typeface="Flama Ultralight" pitchFamily="-84" charset="0"/>
                <a:cs typeface="Flama Ultralight" pitchFamily="-84" charset="0"/>
              </a:rPr>
              <a:t>Einzelberatung zur Studienwahl-/Entscheidungsfindung durch die Psychologische Studierendenberatung</a:t>
            </a:r>
          </a:p>
        </p:txBody>
      </p:sp>
    </p:spTree>
    <p:extLst>
      <p:ext uri="{BB962C8B-B14F-4D97-AF65-F5344CB8AC3E}">
        <p14:creationId xmlns:p14="http://schemas.microsoft.com/office/powerpoint/2010/main" val="1215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sz="2200" dirty="0" smtClean="0"/>
              <a:t/>
            </a:r>
            <a:br>
              <a:rPr lang="de-DE" sz="2200" dirty="0" smtClean="0"/>
            </a:br>
            <a:r>
              <a:rPr lang="de-DE" sz="2200" dirty="0" smtClean="0"/>
              <a:t>Unterstützung </a:t>
            </a:r>
            <a:r>
              <a:rPr lang="de-DE" sz="2200" dirty="0" smtClean="0"/>
              <a:t>für die teilnehmenden Schulen</a:t>
            </a:r>
            <a:endParaRPr lang="de-DE" sz="2200" dirty="0"/>
          </a:p>
        </p:txBody>
      </p:sp>
      <p:sp>
        <p:nvSpPr>
          <p:cNvPr id="16387" name="Inhaltsplatzhalter 2"/>
          <p:cNvSpPr>
            <a:spLocks noGrp="1"/>
          </p:cNvSpPr>
          <p:nvPr>
            <p:ph idx="1"/>
          </p:nvPr>
        </p:nvSpPr>
        <p:spPr>
          <a:xfrm>
            <a:off x="457200" y="1349525"/>
            <a:ext cx="8229600" cy="4774300"/>
          </a:xfrm>
        </p:spPr>
        <p:txBody>
          <a:bodyPr/>
          <a:lstStyle/>
          <a:p>
            <a:pPr>
              <a:buFont typeface="Wingdings" pitchFamily="2" charset="2"/>
              <a:buChar char="ü"/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Fortbildungsveranstaltungen</a:t>
            </a:r>
          </a:p>
          <a:p>
            <a:pPr marL="0" indent="0">
              <a:buNone/>
              <a:defRPr/>
            </a:pPr>
            <a:endParaRPr lang="de-DE" altLang="de-DE" b="1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Schüler/innen Heft</a:t>
            </a:r>
          </a:p>
          <a:p>
            <a:pPr>
              <a:buNone/>
              <a:defRPr/>
            </a:pPr>
            <a:endParaRPr lang="de-DE" altLang="de-DE" b="1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Handreichungen Basismodule für Lehrende</a:t>
            </a:r>
          </a:p>
          <a:p>
            <a:pPr>
              <a:buNone/>
              <a:defRPr/>
            </a:pPr>
            <a:endParaRPr lang="de-DE" altLang="de-DE" b="1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Homepage 18plus</a:t>
            </a:r>
          </a:p>
          <a:p>
            <a:pPr>
              <a:buNone/>
              <a:defRPr/>
            </a:pPr>
            <a:endParaRPr lang="de-DE" altLang="de-DE" b="1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Kleingruppenberatungen</a:t>
            </a:r>
          </a:p>
          <a:p>
            <a:pPr>
              <a:buFont typeface="Wingdings" pitchFamily="2" charset="2"/>
              <a:buChar char="ü"/>
              <a:defRPr/>
            </a:pPr>
            <a:endParaRPr lang="de-DE" altLang="de-DE" b="1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Externe Angebote</a:t>
            </a:r>
          </a:p>
          <a:p>
            <a:pPr>
              <a:buNone/>
              <a:defRPr/>
            </a:pPr>
            <a:endParaRPr lang="de-DE" altLang="de-DE" b="1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de-DE" altLang="de-DE" b="1" dirty="0" smtClean="0">
                <a:latin typeface="Flama Ultralight" pitchFamily="-84" charset="0"/>
                <a:cs typeface="Flama Ultralight" pitchFamily="-84" charset="0"/>
              </a:rPr>
              <a:t>Einzelberatung</a:t>
            </a:r>
          </a:p>
          <a:p>
            <a:pPr>
              <a:buFont typeface="Wingdings" pitchFamily="2" charset="2"/>
              <a:buChar char="ü"/>
              <a:defRPr/>
            </a:pPr>
            <a:endParaRPr lang="de-DE" altLang="de-DE" b="1" dirty="0" smtClean="0">
              <a:latin typeface="Flama Ultralight" pitchFamily="-84" charset="0"/>
              <a:cs typeface="Flama Ultralight" pitchFamily="-84" charset="0"/>
            </a:endParaRPr>
          </a:p>
          <a:p>
            <a:pPr>
              <a:buNone/>
              <a:defRPr/>
            </a:pPr>
            <a:endParaRPr lang="de-DE" altLang="de-DE" dirty="0" smtClean="0">
              <a:latin typeface="Flama Ultralight" pitchFamily="-84" charset="0"/>
              <a:cs typeface="Flama Ultralight" pitchFamily="-8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28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Umsetzung an der Schule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18plus 2016/2017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713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913</Words>
  <Application>Microsoft Office PowerPoint</Application>
  <PresentationFormat>Bildschirmpräsentation (4:3)</PresentationFormat>
  <Paragraphs>263</Paragraphs>
  <Slides>36</Slides>
  <Notes>34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36</vt:i4>
      </vt:variant>
    </vt:vector>
  </HeadingPairs>
  <TitlesOfParts>
    <vt:vector size="42" baseType="lpstr">
      <vt:lpstr>Calibri</vt:lpstr>
      <vt:lpstr>MS PGothic</vt:lpstr>
      <vt:lpstr>Arial</vt:lpstr>
      <vt:lpstr>Flama Ultralight</vt:lpstr>
      <vt:lpstr>MS PGothic</vt:lpstr>
      <vt:lpstr>Office-Design</vt:lpstr>
      <vt:lpstr>PowerPoint-Präsentation</vt:lpstr>
      <vt:lpstr>PowerPoint-Präsentation</vt:lpstr>
      <vt:lpstr>PowerPoint-Präsentation</vt:lpstr>
      <vt:lpstr>Ziele von 18plus</vt:lpstr>
      <vt:lpstr> 18plus… zwei Ministerien, ein Programm</vt:lpstr>
      <vt:lpstr> Unterstützung für Schüler/innen</vt:lpstr>
      <vt:lpstr> Unterstützung für Schüler/innen</vt:lpstr>
      <vt:lpstr> Unterstützung für die teilnehmenden Schulen</vt:lpstr>
      <vt:lpstr>Umsetzung an der Schule</vt:lpstr>
      <vt:lpstr> Vorbereitung </vt:lpstr>
      <vt:lpstr> Aufgaben der Schulleitung</vt:lpstr>
      <vt:lpstr> Aufgaben der Schüler- und Bildungsberater</vt:lpstr>
      <vt:lpstr> Aufgaben der Schüler- und Bildungsberater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18plus WegweiseR   Mag. Nicole Undeutsch Dr. Kathrin Wodraschke</vt:lpstr>
      <vt:lpstr> Das Wesentliche: Der Fördergedanke …</vt:lpstr>
      <vt:lpstr> CarEER ConstRUCTION Theory –  „4 c“ Basis für 18plus wegweiser Savickas (2005)</vt:lpstr>
      <vt:lpstr> Beschreibung der 4 „c“</vt:lpstr>
      <vt:lpstr> Der 18plus Wegweiser - Fragebogen</vt:lpstr>
      <vt:lpstr> Der 18plus Wegweiser - Auswertung</vt:lpstr>
      <vt:lpstr> WEGWEISER IM UNTERRICHT…</vt:lpstr>
      <vt:lpstr>Kleingruppen-beratung</vt:lpstr>
      <vt:lpstr> Beschreibung Kleingruppen-beratung</vt:lpstr>
      <vt:lpstr>Explorix &amp; Studien-Navi</vt:lpstr>
      <vt:lpstr> Kriterien Auswahl Online-Tests</vt:lpstr>
      <vt:lpstr>Administration Web-Bereich</vt:lpstr>
      <vt:lpstr> Webbereich Administration LOGIN</vt:lpstr>
      <vt:lpstr> Webbereich Administration Buchung (Klein-)Gruppenberatung</vt:lpstr>
      <vt:lpstr> Webbereich Administration Buchung (Klein-)Gruppenberatung</vt:lpstr>
      <vt:lpstr> Webbereich Administration CODE (Klein-)Gruppenberatung</vt:lpstr>
      <vt:lpstr> Wie wir zu erreichen Sind?</vt:lpstr>
    </vt:vector>
  </TitlesOfParts>
  <Company>kest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Hermes</dc:creator>
  <cp:lastModifiedBy>Undeutsch</cp:lastModifiedBy>
  <cp:revision>111</cp:revision>
  <dcterms:created xsi:type="dcterms:W3CDTF">2014-06-11T13:06:24Z</dcterms:created>
  <dcterms:modified xsi:type="dcterms:W3CDTF">2016-10-03T11:31:52Z</dcterms:modified>
</cp:coreProperties>
</file>