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theme/themeOverride9.xml" ContentType="application/vnd.openxmlformats-officedocument.themeOverride+xml"/>
  <Override PartName="/ppt/charts/chart14.xml" ContentType="application/vnd.openxmlformats-officedocument.drawingml.chart+xml"/>
  <Override PartName="/ppt/theme/themeOverride10.xml" ContentType="application/vnd.openxmlformats-officedocument.themeOverride+xml"/>
  <Override PartName="/ppt/charts/chart15.xml" ContentType="application/vnd.openxmlformats-officedocument.drawingml.chart+xml"/>
  <Override PartName="/ppt/theme/themeOverride11.xml" ContentType="application/vnd.openxmlformats-officedocument.themeOverrid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theme/themeOverride14.xml" ContentType="application/vnd.openxmlformats-officedocument.themeOverride+xml"/>
  <Override PartName="/ppt/charts/chart20.xml" ContentType="application/vnd.openxmlformats-officedocument.drawingml.chart+xml"/>
  <Override PartName="/ppt/theme/themeOverride15.xml" ContentType="application/vnd.openxmlformats-officedocument.themeOverride+xml"/>
  <Override PartName="/ppt/charts/chart21.xml" ContentType="application/vnd.openxmlformats-officedocument.drawingml.chart+xml"/>
  <Override PartName="/ppt/theme/themeOverride1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51" r:id="rId3"/>
  </p:sldMasterIdLst>
  <p:notesMasterIdLst>
    <p:notesMasterId r:id="rId52"/>
  </p:notesMasterIdLst>
  <p:handoutMasterIdLst>
    <p:handoutMasterId r:id="rId53"/>
  </p:handoutMasterIdLst>
  <p:sldIdLst>
    <p:sldId id="256" r:id="rId4"/>
    <p:sldId id="257" r:id="rId5"/>
    <p:sldId id="367" r:id="rId6"/>
    <p:sldId id="359" r:id="rId7"/>
    <p:sldId id="384" r:id="rId8"/>
    <p:sldId id="389" r:id="rId9"/>
    <p:sldId id="390" r:id="rId10"/>
    <p:sldId id="463" r:id="rId11"/>
    <p:sldId id="503" r:id="rId12"/>
    <p:sldId id="394" r:id="rId13"/>
    <p:sldId id="464" r:id="rId14"/>
    <p:sldId id="467" r:id="rId15"/>
    <p:sldId id="468" r:id="rId16"/>
    <p:sldId id="469" r:id="rId17"/>
    <p:sldId id="470" r:id="rId18"/>
    <p:sldId id="471" r:id="rId19"/>
    <p:sldId id="465" r:id="rId20"/>
    <p:sldId id="400" r:id="rId21"/>
    <p:sldId id="466" r:id="rId22"/>
    <p:sldId id="411" r:id="rId23"/>
    <p:sldId id="479" r:id="rId24"/>
    <p:sldId id="473" r:id="rId25"/>
    <p:sldId id="480" r:id="rId26"/>
    <p:sldId id="474" r:id="rId27"/>
    <p:sldId id="481" r:id="rId28"/>
    <p:sldId id="504" r:id="rId29"/>
    <p:sldId id="505" r:id="rId30"/>
    <p:sldId id="475" r:id="rId31"/>
    <p:sldId id="478" r:id="rId32"/>
    <p:sldId id="482" r:id="rId33"/>
    <p:sldId id="483" r:id="rId34"/>
    <p:sldId id="428" r:id="rId35"/>
    <p:sldId id="485" r:id="rId36"/>
    <p:sldId id="486" r:id="rId37"/>
    <p:sldId id="487" r:id="rId38"/>
    <p:sldId id="488" r:id="rId39"/>
    <p:sldId id="489" r:id="rId40"/>
    <p:sldId id="490" r:id="rId41"/>
    <p:sldId id="491" r:id="rId42"/>
    <p:sldId id="492" r:id="rId43"/>
    <p:sldId id="493" r:id="rId44"/>
    <p:sldId id="494" r:id="rId45"/>
    <p:sldId id="495" r:id="rId46"/>
    <p:sldId id="429" r:id="rId47"/>
    <p:sldId id="501" r:id="rId48"/>
    <p:sldId id="499" r:id="rId49"/>
    <p:sldId id="502" r:id="rId50"/>
    <p:sldId id="427" r:id="rId51"/>
  </p:sldIdLst>
  <p:sldSz cx="9144000" cy="6858000" type="screen4x3"/>
  <p:notesSz cx="6742113" cy="9872663"/>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PGothic" pitchFamily="32" charset="-128"/>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PGothic" pitchFamily="32" charset="-128"/>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PGothic" pitchFamily="32" charset="-128"/>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PGothic" pitchFamily="32" charset="-128"/>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Calibri" pitchFamily="32" charset="0"/>
        <a:ea typeface="MS PGothic" pitchFamily="32" charset="-128"/>
        <a:cs typeface="+mn-cs"/>
      </a:defRPr>
    </a:lvl5pPr>
    <a:lvl6pPr marL="2286000" algn="l" defTabSz="914400" rtl="0" eaLnBrk="1" latinLnBrk="0" hangingPunct="1">
      <a:defRPr kern="1200">
        <a:solidFill>
          <a:schemeClr val="bg1"/>
        </a:solidFill>
        <a:latin typeface="Calibri" pitchFamily="32" charset="0"/>
        <a:ea typeface="MS PGothic" pitchFamily="32" charset="-128"/>
        <a:cs typeface="+mn-cs"/>
      </a:defRPr>
    </a:lvl6pPr>
    <a:lvl7pPr marL="2743200" algn="l" defTabSz="914400" rtl="0" eaLnBrk="1" latinLnBrk="0" hangingPunct="1">
      <a:defRPr kern="1200">
        <a:solidFill>
          <a:schemeClr val="bg1"/>
        </a:solidFill>
        <a:latin typeface="Calibri" pitchFamily="32" charset="0"/>
        <a:ea typeface="MS PGothic" pitchFamily="32" charset="-128"/>
        <a:cs typeface="+mn-cs"/>
      </a:defRPr>
    </a:lvl7pPr>
    <a:lvl8pPr marL="3200400" algn="l" defTabSz="914400" rtl="0" eaLnBrk="1" latinLnBrk="0" hangingPunct="1">
      <a:defRPr kern="1200">
        <a:solidFill>
          <a:schemeClr val="bg1"/>
        </a:solidFill>
        <a:latin typeface="Calibri" pitchFamily="32" charset="0"/>
        <a:ea typeface="MS PGothic" pitchFamily="32" charset="-128"/>
        <a:cs typeface="+mn-cs"/>
      </a:defRPr>
    </a:lvl8pPr>
    <a:lvl9pPr marL="3657600" algn="l" defTabSz="914400" rtl="0" eaLnBrk="1" latinLnBrk="0" hangingPunct="1">
      <a:defRPr kern="1200">
        <a:solidFill>
          <a:schemeClr val="bg1"/>
        </a:solidFill>
        <a:latin typeface="Calibri" pitchFamily="32" charset="0"/>
        <a:ea typeface="MS PGothic" pitchFamily="3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78" userDrawn="1">
          <p15:clr>
            <a:srgbClr val="A4A3A4"/>
          </p15:clr>
        </p15:guide>
        <p15:guide id="2" pos="2051" userDrawn="1">
          <p15:clr>
            <a:srgbClr val="A4A3A4"/>
          </p15:clr>
        </p15:guide>
        <p15:guide id="3" orient="horz" pos="2864"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6923C"/>
    <a:srgbClr val="CBECDE"/>
    <a:srgbClr val="C2D69B"/>
    <a:srgbClr val="95B751"/>
    <a:srgbClr val="E1EBCD"/>
    <a:srgbClr val="33CC33"/>
    <a:srgbClr val="66FF33"/>
    <a:srgbClr val="00CC99"/>
    <a:srgbClr val="FF99CC"/>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99" autoAdjust="0"/>
    <p:restoredTop sz="93068" autoAdjust="0"/>
  </p:normalViewPr>
  <p:slideViewPr>
    <p:cSldViewPr>
      <p:cViewPr varScale="1">
        <p:scale>
          <a:sx n="65" d="100"/>
          <a:sy n="65" d="100"/>
        </p:scale>
        <p:origin x="1560" y="56"/>
      </p:cViewPr>
      <p:guideLst>
        <p:guide orient="horz" pos="2160"/>
        <p:guide pos="2880"/>
      </p:guideLst>
    </p:cSldViewPr>
  </p:slideViewPr>
  <p:outlineViewPr>
    <p:cViewPr varScale="1">
      <p:scale>
        <a:sx n="170" d="200"/>
        <a:sy n="170" d="200"/>
      </p:scale>
      <p:origin x="0" y="89172"/>
    </p:cViewPr>
  </p:outlineViewPr>
  <p:notesTextViewPr>
    <p:cViewPr>
      <p:scale>
        <a:sx n="1" d="1"/>
        <a:sy n="1" d="1"/>
      </p:scale>
      <p:origin x="0" y="0"/>
    </p:cViewPr>
  </p:notesTextViewPr>
  <p:notesViewPr>
    <p:cSldViewPr>
      <p:cViewPr varScale="1">
        <p:scale>
          <a:sx n="59" d="100"/>
          <a:sy n="59" d="100"/>
        </p:scale>
        <p:origin x="-1752" y="-72"/>
      </p:cViewPr>
      <p:guideLst>
        <p:guide orient="horz" pos="2778"/>
        <p:guide pos="2051"/>
        <p:guide orient="horz" pos="2864"/>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Jan18.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ti\Documents\18Plus\Evaluation_2016\Auswertung_gesamt\Abbildungen_Nov_19.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marti\Documents\18Plus\Evaluation_2016\Auswertung_gesamt\Abbildungen_Nov_19.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9.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0.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1.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1" Type="http://schemas.openxmlformats.org/officeDocument/2006/relationships/oleObject" Target="file:///C:\Users\marti\Documents\18Plus\Evaluation_2016\Auswertung_gesamt\Abbildungen_Nov_19.xlsx"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5.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16.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file:///C:\Users\marti\Documents\18Plus\Evaluation_2016\Auswertung_gesamt\Abbildungen_Nov_19.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C:\Users\marti\Documents\18Plus\Evaluation_2016\Auswertung_gesamt\Abbildungen_Nov_19.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marti\Documents\18Plus\Evaluation_2016\Auswertung_gesamt\Abbildungen_Nov_19.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305130847530351E-3"/>
          <c:y val="1.2752047481796954E-2"/>
          <c:w val="0.96842402142708095"/>
          <c:h val="0.70091494336223958"/>
        </c:manualLayout>
      </c:layout>
      <c:barChart>
        <c:barDir val="col"/>
        <c:grouping val="stacked"/>
        <c:varyColors val="0"/>
        <c:ser>
          <c:idx val="0"/>
          <c:order val="0"/>
          <c:spPr>
            <a:solidFill>
              <a:srgbClr val="76923C"/>
            </a:solidFill>
          </c:spPr>
          <c:invertIfNegative val="0"/>
          <c:dLbls>
            <c:spPr>
              <a:noFill/>
              <a:ln>
                <a:noFill/>
              </a:ln>
              <a:effectLst/>
            </c:spPr>
            <c:txPr>
              <a:bodyPr wrap="square" lIns="38100" tIns="19050" rIns="38100" bIns="19050" anchor="ctr">
                <a:spAutoFit/>
              </a:bodyPr>
              <a:lstStyle/>
              <a:p>
                <a:pPr>
                  <a:defRPr sz="16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'Evaluation teilgenommen_T4'!$A$2:$A$10</c:f>
              <c:strCache>
                <c:ptCount val="9"/>
                <c:pt idx="0">
                  <c:v>T1 erste Frage ausgefüllt</c:v>
                </c:pt>
                <c:pt idx="1">
                  <c:v>T1 komplett ausgefüllt</c:v>
                </c:pt>
                <c:pt idx="2">
                  <c:v>T2 erste Frage ausgefüllt</c:v>
                </c:pt>
                <c:pt idx="3">
                  <c:v>T2 komplett ausgefüllt</c:v>
                </c:pt>
                <c:pt idx="4">
                  <c:v>T3 erste Frage ausgefüllt</c:v>
                </c:pt>
                <c:pt idx="5">
                  <c:v>T3 komplett ausgefüllt</c:v>
                </c:pt>
                <c:pt idx="6">
                  <c:v>T4 erste Frage ausgefüllt</c:v>
                </c:pt>
                <c:pt idx="7">
                  <c:v>T4 2019 komplett ausgefüllt</c:v>
                </c:pt>
                <c:pt idx="8">
                  <c:v>T4 2020 komplett ausgefüllt</c:v>
                </c:pt>
              </c:strCache>
            </c:strRef>
          </c:cat>
          <c:val>
            <c:numRef>
              <c:f>'Evaluation teilgenommen_T4'!$B$2:$B$10</c:f>
              <c:numCache>
                <c:formatCode>#,##0</c:formatCode>
                <c:ptCount val="9"/>
                <c:pt idx="0">
                  <c:v>931</c:v>
                </c:pt>
                <c:pt idx="1">
                  <c:v>892</c:v>
                </c:pt>
                <c:pt idx="2">
                  <c:v>736</c:v>
                </c:pt>
                <c:pt idx="3">
                  <c:v>646</c:v>
                </c:pt>
                <c:pt idx="4" formatCode="General">
                  <c:v>598</c:v>
                </c:pt>
                <c:pt idx="5" formatCode="General">
                  <c:v>541</c:v>
                </c:pt>
                <c:pt idx="6" formatCode="General">
                  <c:v>550</c:v>
                </c:pt>
                <c:pt idx="7" formatCode="General">
                  <c:v>369</c:v>
                </c:pt>
                <c:pt idx="8" formatCode="General">
                  <c:v>72</c:v>
                </c:pt>
              </c:numCache>
            </c:numRef>
          </c:val>
        </c:ser>
        <c:ser>
          <c:idx val="1"/>
          <c:order val="1"/>
          <c:spPr>
            <a:solidFill>
              <a:srgbClr val="E1EBCD"/>
            </a:solidFill>
          </c:spPr>
          <c:invertIfNegative val="0"/>
          <c:dLbls>
            <c:dLbl>
              <c:idx val="7"/>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latin typeface="+mn-lt"/>
                  </a:defRPr>
                </a:pPr>
                <a:endParaRPr lang="de-DE"/>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'Evaluation teilgenommen_T4'!$A$2:$A$10</c:f>
              <c:strCache>
                <c:ptCount val="9"/>
                <c:pt idx="0">
                  <c:v>T1 erste Frage ausgefüllt</c:v>
                </c:pt>
                <c:pt idx="1">
                  <c:v>T1 komplett ausgefüllt</c:v>
                </c:pt>
                <c:pt idx="2">
                  <c:v>T2 erste Frage ausgefüllt</c:v>
                </c:pt>
                <c:pt idx="3">
                  <c:v>T2 komplett ausgefüllt</c:v>
                </c:pt>
                <c:pt idx="4">
                  <c:v>T3 erste Frage ausgefüllt</c:v>
                </c:pt>
                <c:pt idx="5">
                  <c:v>T3 komplett ausgefüllt</c:v>
                </c:pt>
                <c:pt idx="6">
                  <c:v>T4 erste Frage ausgefüllt</c:v>
                </c:pt>
                <c:pt idx="7">
                  <c:v>T4 2019 komplett ausgefüllt</c:v>
                </c:pt>
                <c:pt idx="8">
                  <c:v>T4 2020 komplett ausgefüllt</c:v>
                </c:pt>
              </c:strCache>
            </c:strRef>
          </c:cat>
          <c:val>
            <c:numRef>
              <c:f>'Evaluation teilgenommen_T4'!$C$2:$C$10</c:f>
              <c:numCache>
                <c:formatCode>General</c:formatCode>
                <c:ptCount val="9"/>
                <c:pt idx="7">
                  <c:v>135</c:v>
                </c:pt>
              </c:numCache>
            </c:numRef>
          </c:val>
        </c:ser>
        <c:dLbls>
          <c:showLegendKey val="0"/>
          <c:showVal val="0"/>
          <c:showCatName val="0"/>
          <c:showSerName val="0"/>
          <c:showPercent val="0"/>
          <c:showBubbleSize val="0"/>
        </c:dLbls>
        <c:gapWidth val="150"/>
        <c:overlap val="100"/>
        <c:axId val="277629840"/>
        <c:axId val="277633648"/>
      </c:barChart>
      <c:catAx>
        <c:axId val="277629840"/>
        <c:scaling>
          <c:orientation val="minMax"/>
        </c:scaling>
        <c:delete val="0"/>
        <c:axPos val="b"/>
        <c:numFmt formatCode="General" sourceLinked="0"/>
        <c:majorTickMark val="out"/>
        <c:minorTickMark val="none"/>
        <c:tickLblPos val="nextTo"/>
        <c:spPr>
          <a:ln>
            <a:solidFill>
              <a:schemeClr val="tx1"/>
            </a:solidFill>
          </a:ln>
        </c:spPr>
        <c:txPr>
          <a:bodyPr/>
          <a:lstStyle/>
          <a:p>
            <a:pPr>
              <a:defRPr lang="de-AT" sz="1600" baseline="0">
                <a:latin typeface="+mn-lt"/>
              </a:defRPr>
            </a:pPr>
            <a:endParaRPr lang="de-DE"/>
          </a:p>
        </c:txPr>
        <c:crossAx val="277633648"/>
        <c:crosses val="autoZero"/>
        <c:auto val="1"/>
        <c:lblAlgn val="ctr"/>
        <c:lblOffset val="100"/>
        <c:noMultiLvlLbl val="0"/>
      </c:catAx>
      <c:valAx>
        <c:axId val="277633648"/>
        <c:scaling>
          <c:orientation val="minMax"/>
          <c:max val="1000"/>
          <c:min val="0"/>
        </c:scaling>
        <c:delete val="0"/>
        <c:axPos val="l"/>
        <c:majorGridlines>
          <c:spPr>
            <a:ln>
              <a:solidFill>
                <a:schemeClr val="bg1"/>
              </a:solidFill>
            </a:ln>
          </c:spPr>
        </c:majorGridlines>
        <c:numFmt formatCode="#,##0" sourceLinked="1"/>
        <c:majorTickMark val="out"/>
        <c:minorTickMark val="none"/>
        <c:tickLblPos val="none"/>
        <c:spPr>
          <a:noFill/>
          <a:ln>
            <a:noFill/>
          </a:ln>
        </c:spPr>
        <c:txPr>
          <a:bodyPr/>
          <a:lstStyle/>
          <a:p>
            <a:pPr>
              <a:defRPr lang="de-AT"/>
            </a:pPr>
            <a:endParaRPr lang="de-DE"/>
          </a:p>
        </c:txPr>
        <c:crossAx val="277629840"/>
        <c:crosses val="autoZero"/>
        <c:crossBetween val="between"/>
        <c:majorUnit val="100"/>
      </c:valAx>
      <c:spPr>
        <a:noFill/>
        <a:ln w="25400">
          <a:noFill/>
        </a:ln>
      </c:spPr>
    </c:plotArea>
    <c:plotVisOnly val="1"/>
    <c:dispBlanksAs val="gap"/>
    <c:showDLblsOverMax val="0"/>
  </c:chart>
  <c:spPr>
    <a:ln>
      <a:noFill/>
    </a:ln>
  </c:spPr>
  <c:txPr>
    <a:bodyPr/>
    <a:lstStyle/>
    <a:p>
      <a:pPr>
        <a:defRPr sz="800" baseline="0">
          <a:latin typeface="Arial" pitchFamily="34" charset="0"/>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77325551083491"/>
          <c:y val="9.0045165674088268E-2"/>
          <c:w val="0.51133225208171929"/>
          <c:h val="0.75258304632818573"/>
        </c:manualLayout>
      </c:layout>
      <c:barChart>
        <c:barDir val="bar"/>
        <c:grouping val="stacked"/>
        <c:varyColors val="0"/>
        <c:ser>
          <c:idx val="0"/>
          <c:order val="0"/>
          <c:tx>
            <c:strRef>
              <c:f>'Angebote der ÖH UNI'!$I$10</c:f>
              <c:strCache>
                <c:ptCount val="1"/>
                <c:pt idx="0">
                  <c:v>ja</c:v>
                </c:pt>
              </c:strCache>
            </c:strRef>
          </c:tx>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'Angebote der ÖH UNI'!$J$9:$O$9</c:f>
              <c:strCache>
                <c:ptCount val="6"/>
                <c:pt idx="0">
                  <c:v>Studienberatung der HochschülerInnenschaft</c:v>
                </c:pt>
                <c:pt idx="1">
                  <c:v>MaturantInnenberatung</c:v>
                </c:pt>
                <c:pt idx="2">
                  <c:v>Studieren probieren (ÖH Angebot)</c:v>
                </c:pt>
                <c:pt idx="3">
                  <c:v>Beratungs- &amp; Infoangebote der ÖH (Studienplattform, schwarzes Brett, Erinnerungsservice)</c:v>
                </c:pt>
                <c:pt idx="4">
                  <c:v>Persönliches Beratungsgespräch an der ÖH</c:v>
                </c:pt>
                <c:pt idx="5">
                  <c:v>Andere Programme der ÖH</c:v>
                </c:pt>
              </c:strCache>
            </c:strRef>
          </c:cat>
          <c:val>
            <c:numRef>
              <c:f>'Angebote der ÖH UNI'!$J$10:$O$10</c:f>
              <c:numCache>
                <c:formatCode>0%</c:formatCode>
                <c:ptCount val="6"/>
                <c:pt idx="0">
                  <c:v>0.20901639344262296</c:v>
                </c:pt>
                <c:pt idx="1">
                  <c:v>0.18032786885245902</c:v>
                </c:pt>
                <c:pt idx="2">
                  <c:v>0.24180327868852458</c:v>
                </c:pt>
                <c:pt idx="3">
                  <c:v>0.21311475409836067</c:v>
                </c:pt>
                <c:pt idx="4">
                  <c:v>6.1475409836065573E-2</c:v>
                </c:pt>
                <c:pt idx="5">
                  <c:v>0.11065573770491803</c:v>
                </c:pt>
              </c:numCache>
            </c:numRef>
          </c:val>
        </c:ser>
        <c:ser>
          <c:idx val="1"/>
          <c:order val="1"/>
          <c:tx>
            <c:strRef>
              <c:f>'Angebote der ÖH UNI'!$I$11</c:f>
              <c:strCache>
                <c:ptCount val="1"/>
                <c:pt idx="0">
                  <c:v>nein</c:v>
                </c:pt>
              </c:strCache>
            </c:strRef>
          </c:tx>
          <c:spPr>
            <a:solidFill>
              <a:srgbClr val="E1E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'Angebote der ÖH UNI'!$J$9:$O$9</c:f>
              <c:strCache>
                <c:ptCount val="6"/>
                <c:pt idx="0">
                  <c:v>Studienberatung der HochschülerInnenschaft</c:v>
                </c:pt>
                <c:pt idx="1">
                  <c:v>MaturantInnenberatung</c:v>
                </c:pt>
                <c:pt idx="2">
                  <c:v>Studieren probieren (ÖH Angebot)</c:v>
                </c:pt>
                <c:pt idx="3">
                  <c:v>Beratungs- &amp; Infoangebote der ÖH (Studienplattform, schwarzes Brett, Erinnerungsservice)</c:v>
                </c:pt>
                <c:pt idx="4">
                  <c:v>Persönliches Beratungsgespräch an der ÖH</c:v>
                </c:pt>
                <c:pt idx="5">
                  <c:v>Andere Programme der ÖH</c:v>
                </c:pt>
              </c:strCache>
            </c:strRef>
          </c:cat>
          <c:val>
            <c:numRef>
              <c:f>'Angebote der ÖH UNI'!$J$11:$O$11</c:f>
              <c:numCache>
                <c:formatCode>0%</c:formatCode>
                <c:ptCount val="6"/>
                <c:pt idx="0">
                  <c:v>0.79098360655737698</c:v>
                </c:pt>
                <c:pt idx="1">
                  <c:v>0.81967213114754101</c:v>
                </c:pt>
                <c:pt idx="2">
                  <c:v>0.75819672131147542</c:v>
                </c:pt>
                <c:pt idx="3">
                  <c:v>0.78688524590163933</c:v>
                </c:pt>
                <c:pt idx="4">
                  <c:v>0.93852459016393441</c:v>
                </c:pt>
                <c:pt idx="5">
                  <c:v>0.88934426229508201</c:v>
                </c:pt>
              </c:numCache>
            </c:numRef>
          </c:val>
        </c:ser>
        <c:dLbls>
          <c:showLegendKey val="0"/>
          <c:showVal val="0"/>
          <c:showCatName val="0"/>
          <c:showSerName val="0"/>
          <c:showPercent val="0"/>
          <c:showBubbleSize val="0"/>
        </c:dLbls>
        <c:gapWidth val="60"/>
        <c:overlap val="100"/>
        <c:axId val="394974432"/>
        <c:axId val="394973344"/>
      </c:barChart>
      <c:catAx>
        <c:axId val="39497443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de-DE"/>
          </a:p>
        </c:txPr>
        <c:crossAx val="394973344"/>
        <c:crosses val="autoZero"/>
        <c:auto val="1"/>
        <c:lblAlgn val="ctr"/>
        <c:lblOffset val="100"/>
        <c:tickLblSkip val="1"/>
        <c:tickMarkSkip val="1"/>
        <c:noMultiLvlLbl val="0"/>
      </c:catAx>
      <c:valAx>
        <c:axId val="394973344"/>
        <c:scaling>
          <c:orientation val="minMax"/>
          <c:max val="1"/>
        </c:scaling>
        <c:delete val="0"/>
        <c:axPos val="t"/>
        <c:majorGridlines>
          <c:spPr>
            <a:ln w="12701">
              <a:solidFill>
                <a:srgbClr val="000000"/>
              </a:solidFill>
              <a:prstDash val="lgDash"/>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de-DE"/>
          </a:p>
        </c:txPr>
        <c:crossAx val="394974432"/>
        <c:crosses val="autoZero"/>
        <c:crossBetween val="between"/>
        <c:majorUnit val="0.2"/>
        <c:minorUnit val="0.1"/>
      </c:valAx>
      <c:spPr>
        <a:solidFill>
          <a:srgbClr val="FFFFFF"/>
        </a:solidFill>
        <a:ln w="12701">
          <a:solidFill>
            <a:srgbClr val="808080"/>
          </a:solidFill>
          <a:prstDash val="solid"/>
        </a:ln>
      </c:spPr>
    </c:plotArea>
    <c:legend>
      <c:legendPos val="b"/>
      <c:layout>
        <c:manualLayout>
          <c:xMode val="edge"/>
          <c:yMode val="edge"/>
          <c:x val="0.5837424118297605"/>
          <c:y val="0.86256804799466713"/>
          <c:w val="0.31287558360695134"/>
          <c:h val="0.11410244540730043"/>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40911536145107"/>
          <c:y val="9.2603599600044439E-2"/>
          <c:w val="0.22022333775779299"/>
          <c:h val="0.83684868347961339"/>
        </c:manualLayout>
      </c:layout>
      <c:pieChart>
        <c:varyColors val="1"/>
        <c:ser>
          <c:idx val="0"/>
          <c:order val="0"/>
          <c:dPt>
            <c:idx val="0"/>
            <c:bubble3D val="0"/>
            <c:spPr>
              <a:solidFill>
                <a:srgbClr val="76923C"/>
              </a:solidFill>
            </c:spPr>
          </c:dPt>
          <c:dPt>
            <c:idx val="1"/>
            <c:bubble3D val="0"/>
            <c:spPr>
              <a:solidFill>
                <a:srgbClr val="E1EBCD"/>
              </a:solidFill>
            </c:spPr>
          </c:dPt>
          <c:dLbls>
            <c:dLbl>
              <c:idx val="0"/>
              <c:layout>
                <c:manualLayout>
                  <c:x val="-9.9015314087908271E-2"/>
                  <c:y val="-0.1205393845128319"/>
                </c:manualLayout>
              </c:layout>
              <c:spPr>
                <a:noFill/>
                <a:ln>
                  <a:noFill/>
                </a:ln>
                <a:effectLst/>
              </c:spPr>
              <c:txPr>
                <a:bodyPr wrap="square" lIns="38100" tIns="19050" rIns="38100" bIns="19050" anchor="ctr">
                  <a:spAutoFit/>
                </a:bodyPr>
                <a:lstStyle/>
                <a:p>
                  <a:pPr>
                    <a:defRPr sz="1400"/>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0388282880849496"/>
                  <c:y val="0.14558868459060104"/>
                </c:manualLayout>
              </c:layout>
              <c:spPr>
                <a:noFill/>
                <a:ln>
                  <a:noFill/>
                </a:ln>
                <a:effectLst/>
              </c:spPr>
              <c:txPr>
                <a:bodyPr wrap="square" lIns="38100" tIns="19050" rIns="38100" bIns="19050" anchor="ctr">
                  <a:spAutoFit/>
                </a:bodyPr>
                <a:lstStyle/>
                <a:p>
                  <a:pPr>
                    <a:defRPr sz="1400"/>
                  </a:pPr>
                  <a:endParaRPr lang="de-D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'Angebote der ÖH UNI'!$D$29:$E$29</c:f>
              <c:strCache>
                <c:ptCount val="2"/>
                <c:pt idx="0">
                  <c:v>Angebote der ÖH genutzt</c:v>
                </c:pt>
                <c:pt idx="1">
                  <c:v>Keine Angebote der ÖH genutzt</c:v>
                </c:pt>
              </c:strCache>
            </c:strRef>
          </c:cat>
          <c:val>
            <c:numRef>
              <c:f>'Angebote der ÖH UNI'!$D$30:$E$30</c:f>
              <c:numCache>
                <c:formatCode>0%</c:formatCode>
                <c:ptCount val="2"/>
                <c:pt idx="0">
                  <c:v>0.60245901639344257</c:v>
                </c:pt>
                <c:pt idx="1">
                  <c:v>0.39754098360655743</c:v>
                </c:pt>
              </c:numCache>
            </c:numRef>
          </c:val>
        </c:ser>
        <c:dLbls>
          <c:showLegendKey val="0"/>
          <c:showVal val="0"/>
          <c:showCatName val="0"/>
          <c:showSerName val="0"/>
          <c:showPercent val="0"/>
          <c:showBubbleSize val="0"/>
          <c:showLeaderLines val="1"/>
        </c:dLbls>
        <c:firstSliceAng val="0"/>
      </c:pieChart>
      <c:spPr>
        <a:noFill/>
        <a:ln w="13590">
          <a:noFill/>
        </a:ln>
      </c:spPr>
    </c:plotArea>
    <c:legend>
      <c:legendPos val="b"/>
      <c:layout>
        <c:manualLayout>
          <c:xMode val="edge"/>
          <c:yMode val="edge"/>
          <c:x val="9.6170613778011876E-3"/>
          <c:y val="0.28714886614011242"/>
          <c:w val="0.57082736802078116"/>
          <c:h val="0.28659127450290434"/>
        </c:manualLayout>
      </c:layout>
      <c:overlay val="0"/>
    </c:legend>
    <c:plotVisOnly val="1"/>
    <c:dispBlanksAs val="zero"/>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67439066884968"/>
          <c:y val="9.0045165674088268E-2"/>
          <c:w val="0.40733191340668351"/>
          <c:h val="0.68350495778246867"/>
        </c:manualLayout>
      </c:layout>
      <c:barChart>
        <c:barDir val="bar"/>
        <c:grouping val="stacked"/>
        <c:varyColors val="0"/>
        <c:ser>
          <c:idx val="0"/>
          <c:order val="0"/>
          <c:tx>
            <c:strRef>
              <c:f>'Bewertung Module'!$O$10</c:f>
              <c:strCache>
                <c:ptCount val="1"/>
                <c:pt idx="0">
                  <c:v>trifft genau zu</c:v>
                </c:pt>
              </c:strCache>
            </c:strRef>
          </c:tx>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Module'!$P$9:$S$9</c:f>
              <c:strCache>
                <c:ptCount val="4"/>
                <c:pt idx="0">
                  <c:v>Modul 1 Einführung in den Entscheidungsprozess und 18plus Wegweiser war hilfreich</c:v>
                </c:pt>
                <c:pt idx="1">
                  <c:v>Modul2 Selbstreflektion zu Stärken, Werten und Zielen war hilfreich</c:v>
                </c:pt>
                <c:pt idx="2">
                  <c:v>Modul3 Selbstreflektion zu Interessen, inkl. Einführung in die Recherche war hilfreich</c:v>
                </c:pt>
                <c:pt idx="3">
                  <c:v>Modul4 Praxiskontakte und vertiefende Recherche war hilfreich</c:v>
                </c:pt>
              </c:strCache>
            </c:strRef>
          </c:cat>
          <c:val>
            <c:numRef>
              <c:f>'Bewertung Module'!$P$10:$S$10</c:f>
              <c:numCache>
                <c:formatCode>0%</c:formatCode>
                <c:ptCount val="4"/>
                <c:pt idx="0">
                  <c:v>7.3369565217391311E-2</c:v>
                </c:pt>
                <c:pt idx="1">
                  <c:v>0.25944584382871538</c:v>
                </c:pt>
                <c:pt idx="2">
                  <c:v>0.2359249329758713</c:v>
                </c:pt>
                <c:pt idx="3">
                  <c:v>0.22960725075528701</c:v>
                </c:pt>
              </c:numCache>
            </c:numRef>
          </c:val>
        </c:ser>
        <c:ser>
          <c:idx val="1"/>
          <c:order val="1"/>
          <c:tx>
            <c:strRef>
              <c:f>'Bewertung Module'!$O$11</c:f>
              <c:strCache>
                <c:ptCount val="1"/>
                <c:pt idx="0">
                  <c:v>trifft eher zu</c:v>
                </c:pt>
              </c:strCache>
            </c:strRef>
          </c:tx>
          <c:spPr>
            <a:solidFill>
              <a:srgbClr val="95B75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Module'!$P$9:$S$9</c:f>
              <c:strCache>
                <c:ptCount val="4"/>
                <c:pt idx="0">
                  <c:v>Modul 1 Einführung in den Entscheidungsprozess und 18plus Wegweiser war hilfreich</c:v>
                </c:pt>
                <c:pt idx="1">
                  <c:v>Modul2 Selbstreflektion zu Stärken, Werten und Zielen war hilfreich</c:v>
                </c:pt>
                <c:pt idx="2">
                  <c:v>Modul3 Selbstreflektion zu Interessen, inkl. Einführung in die Recherche war hilfreich</c:v>
                </c:pt>
                <c:pt idx="3">
                  <c:v>Modul4 Praxiskontakte und vertiefende Recherche war hilfreich</c:v>
                </c:pt>
              </c:strCache>
            </c:strRef>
          </c:cat>
          <c:val>
            <c:numRef>
              <c:f>'Bewertung Module'!$P$11:$S$11</c:f>
              <c:numCache>
                <c:formatCode>0%</c:formatCode>
                <c:ptCount val="4"/>
                <c:pt idx="0">
                  <c:v>0.45380434782608697</c:v>
                </c:pt>
                <c:pt idx="1">
                  <c:v>0.41309823677581864</c:v>
                </c:pt>
                <c:pt idx="2">
                  <c:v>0.44235924932975873</c:v>
                </c:pt>
                <c:pt idx="3">
                  <c:v>0.31419939577039274</c:v>
                </c:pt>
              </c:numCache>
            </c:numRef>
          </c:val>
        </c:ser>
        <c:ser>
          <c:idx val="2"/>
          <c:order val="2"/>
          <c:tx>
            <c:strRef>
              <c:f>'Bewertung Module'!$O$12</c:f>
              <c:strCache>
                <c:ptCount val="1"/>
                <c:pt idx="0">
                  <c:v>trifft kaum zu</c:v>
                </c:pt>
              </c:strCache>
            </c:strRef>
          </c:tx>
          <c:spPr>
            <a:solidFill>
              <a:srgbClr val="C2D69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Module'!$P$9:$S$9</c:f>
              <c:strCache>
                <c:ptCount val="4"/>
                <c:pt idx="0">
                  <c:v>Modul 1 Einführung in den Entscheidungsprozess und 18plus Wegweiser war hilfreich</c:v>
                </c:pt>
                <c:pt idx="1">
                  <c:v>Modul2 Selbstreflektion zu Stärken, Werten und Zielen war hilfreich</c:v>
                </c:pt>
                <c:pt idx="2">
                  <c:v>Modul3 Selbstreflektion zu Interessen, inkl. Einführung in die Recherche war hilfreich</c:v>
                </c:pt>
                <c:pt idx="3">
                  <c:v>Modul4 Praxiskontakte und vertiefende Recherche war hilfreich</c:v>
                </c:pt>
              </c:strCache>
            </c:strRef>
          </c:cat>
          <c:val>
            <c:numRef>
              <c:f>'Bewertung Module'!$P$12:$S$12</c:f>
              <c:numCache>
                <c:formatCode>0%</c:formatCode>
                <c:ptCount val="4"/>
                <c:pt idx="0">
                  <c:v>0.33423913043478259</c:v>
                </c:pt>
                <c:pt idx="1">
                  <c:v>0.19899244332493704</c:v>
                </c:pt>
                <c:pt idx="2">
                  <c:v>0.20911528150134048</c:v>
                </c:pt>
                <c:pt idx="3">
                  <c:v>0.26586102719033233</c:v>
                </c:pt>
              </c:numCache>
            </c:numRef>
          </c:val>
        </c:ser>
        <c:ser>
          <c:idx val="3"/>
          <c:order val="3"/>
          <c:tx>
            <c:strRef>
              <c:f>'Bewertung Module'!$O$13</c:f>
              <c:strCache>
                <c:ptCount val="1"/>
                <c:pt idx="0">
                  <c:v>trifft nicht zu</c:v>
                </c:pt>
              </c:strCache>
            </c:strRef>
          </c:tx>
          <c:spPr>
            <a:solidFill>
              <a:srgbClr val="E1E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Module'!$P$9:$S$9</c:f>
              <c:strCache>
                <c:ptCount val="4"/>
                <c:pt idx="0">
                  <c:v>Modul 1 Einführung in den Entscheidungsprozess und 18plus Wegweiser war hilfreich</c:v>
                </c:pt>
                <c:pt idx="1">
                  <c:v>Modul2 Selbstreflektion zu Stärken, Werten und Zielen war hilfreich</c:v>
                </c:pt>
                <c:pt idx="2">
                  <c:v>Modul3 Selbstreflektion zu Interessen, inkl. Einführung in die Recherche war hilfreich</c:v>
                </c:pt>
                <c:pt idx="3">
                  <c:v>Modul4 Praxiskontakte und vertiefende Recherche war hilfreich</c:v>
                </c:pt>
              </c:strCache>
            </c:strRef>
          </c:cat>
          <c:val>
            <c:numRef>
              <c:f>'Bewertung Module'!$P$13:$S$13</c:f>
              <c:numCache>
                <c:formatCode>0%</c:formatCode>
                <c:ptCount val="4"/>
                <c:pt idx="0">
                  <c:v>0.13858695652173914</c:v>
                </c:pt>
                <c:pt idx="1">
                  <c:v>0.12846347607052896</c:v>
                </c:pt>
                <c:pt idx="2">
                  <c:v>0.1126005361930295</c:v>
                </c:pt>
                <c:pt idx="3">
                  <c:v>0.19033232628398791</c:v>
                </c:pt>
              </c:numCache>
            </c:numRef>
          </c:val>
        </c:ser>
        <c:dLbls>
          <c:showLegendKey val="0"/>
          <c:showVal val="0"/>
          <c:showCatName val="0"/>
          <c:showSerName val="0"/>
          <c:showPercent val="0"/>
          <c:showBubbleSize val="0"/>
        </c:dLbls>
        <c:gapWidth val="60"/>
        <c:overlap val="100"/>
        <c:axId val="394982592"/>
        <c:axId val="394970080"/>
      </c:barChart>
      <c:catAx>
        <c:axId val="394982592"/>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de-DE"/>
          </a:p>
        </c:txPr>
        <c:crossAx val="394970080"/>
        <c:crosses val="autoZero"/>
        <c:auto val="1"/>
        <c:lblAlgn val="ctr"/>
        <c:lblOffset val="100"/>
        <c:tickLblSkip val="1"/>
        <c:tickMarkSkip val="1"/>
        <c:noMultiLvlLbl val="0"/>
      </c:catAx>
      <c:valAx>
        <c:axId val="394970080"/>
        <c:scaling>
          <c:orientation val="minMax"/>
          <c:max val="1"/>
        </c:scaling>
        <c:delete val="0"/>
        <c:axPos val="t"/>
        <c:majorGridlines>
          <c:spPr>
            <a:ln w="12701">
              <a:solidFill>
                <a:srgbClr val="000000"/>
              </a:solidFill>
              <a:prstDash val="lgDash"/>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de-DE"/>
          </a:p>
        </c:txPr>
        <c:crossAx val="394982592"/>
        <c:crosses val="autoZero"/>
        <c:crossBetween val="between"/>
        <c:majorUnit val="0.2"/>
        <c:minorUnit val="0.1"/>
      </c:valAx>
      <c:spPr>
        <a:solidFill>
          <a:srgbClr val="FFFFFF"/>
        </a:solidFill>
        <a:ln w="12701">
          <a:solidFill>
            <a:srgbClr val="808080"/>
          </a:solidFill>
          <a:prstDash val="solid"/>
        </a:ln>
      </c:spPr>
    </c:plotArea>
    <c:legend>
      <c:legendPos val="b"/>
      <c:layout>
        <c:manualLayout>
          <c:xMode val="edge"/>
          <c:yMode val="edge"/>
          <c:x val="0.38480345821790413"/>
          <c:y val="0.82236047846535565"/>
          <c:w val="0.57373396683522604"/>
          <c:h val="9.3532907338767526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Arial" panose="020B0604020202020204" pitchFamily="34" charset="0"/>
        </a:defRPr>
      </a:pPr>
      <a:endParaRPr lang="de-D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de-AT" sz="1200"/>
              <a:t>Modul 1</a:t>
            </a:r>
          </a:p>
        </c:rich>
      </c:tx>
      <c:layout>
        <c:manualLayout>
          <c:xMode val="edge"/>
          <c:yMode val="edge"/>
          <c:x val="0.3554547944164696"/>
          <c:y val="3.6366218703575801E-2"/>
        </c:manualLayout>
      </c:layout>
      <c:overlay val="0"/>
    </c:title>
    <c:autoTitleDeleted val="0"/>
    <c:plotArea>
      <c:layout>
        <c:manualLayout>
          <c:layoutTarget val="inner"/>
          <c:xMode val="edge"/>
          <c:yMode val="edge"/>
          <c:x val="0.2405500522484999"/>
          <c:y val="0.20156048303501581"/>
          <c:w val="0.61621621621621625"/>
          <c:h val="0.62637362637364491"/>
        </c:manualLayout>
      </c:layout>
      <c:pieChart>
        <c:varyColors val="1"/>
        <c:ser>
          <c:idx val="0"/>
          <c:order val="0"/>
          <c:dPt>
            <c:idx val="0"/>
            <c:bubble3D val="0"/>
            <c:spPr>
              <a:solidFill>
                <a:srgbClr val="E7E6E6">
                  <a:lumMod val="75000"/>
                </a:srgbClr>
              </a:solidFill>
            </c:spPr>
          </c:dPt>
          <c:dPt>
            <c:idx val="1"/>
            <c:bubble3D val="0"/>
            <c:spPr>
              <a:solidFill>
                <a:srgbClr val="76923C"/>
              </a:solidFill>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pPr>
                <a:endParaRPr lang="de-DE"/>
              </a:p>
            </c:txPr>
            <c:showLegendKey val="0"/>
            <c:showVal val="0"/>
            <c:showCatName val="0"/>
            <c:showSerName val="0"/>
            <c:showPercent val="0"/>
            <c:showBubbleSize val="0"/>
            <c:extLst>
              <c:ext xmlns:c15="http://schemas.microsoft.com/office/drawing/2012/chart" uri="{CE6537A1-D6FC-4f65-9D91-7224C49458BB}"/>
            </c:extLst>
          </c:dLbls>
          <c:cat>
            <c:strRef>
              <c:f>'Bewertung Module'!$D$32:$E$32</c:f>
              <c:strCache>
                <c:ptCount val="2"/>
                <c:pt idx="0">
                  <c:v>kann mich nicht erinnern</c:v>
                </c:pt>
                <c:pt idx="1">
                  <c:v>  </c:v>
                </c:pt>
              </c:strCache>
            </c:strRef>
          </c:cat>
          <c:val>
            <c:numRef>
              <c:f>'Bewertung Module'!$D$33:$E$33</c:f>
              <c:numCache>
                <c:formatCode>0%</c:formatCode>
                <c:ptCount val="2"/>
                <c:pt idx="0">
                  <c:v>0.1655328798185941</c:v>
                </c:pt>
                <c:pt idx="1">
                  <c:v>0.8344671201814059</c:v>
                </c:pt>
              </c:numCache>
            </c:numRef>
          </c:val>
        </c:ser>
        <c:dLbls>
          <c:showLegendKey val="0"/>
          <c:showVal val="0"/>
          <c:showCatName val="0"/>
          <c:showSerName val="0"/>
          <c:showPercent val="0"/>
          <c:showBubbleSize val="0"/>
          <c:showLeaderLines val="1"/>
        </c:dLbls>
        <c:firstSliceAng val="0"/>
      </c:pieChart>
      <c:spPr>
        <a:noFill/>
        <a:ln w="13590">
          <a:noFill/>
        </a:ln>
      </c:spPr>
    </c:plotArea>
    <c:plotVisOnly val="1"/>
    <c:dispBlanksAs val="zero"/>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de-AT" sz="1200"/>
              <a:t>Modul 2</a:t>
            </a:r>
          </a:p>
        </c:rich>
      </c:tx>
      <c:layout>
        <c:manualLayout>
          <c:xMode val="edge"/>
          <c:yMode val="edge"/>
          <c:x val="0.3554547944164696"/>
          <c:y val="3.6366218703575801E-2"/>
        </c:manualLayout>
      </c:layout>
      <c:overlay val="0"/>
    </c:title>
    <c:autoTitleDeleted val="0"/>
    <c:plotArea>
      <c:layout>
        <c:manualLayout>
          <c:layoutTarget val="inner"/>
          <c:xMode val="edge"/>
          <c:yMode val="edge"/>
          <c:x val="0.2405500522484999"/>
          <c:y val="0.20156048303501581"/>
          <c:w val="0.61621621621621625"/>
          <c:h val="0.62637362637364491"/>
        </c:manualLayout>
      </c:layout>
      <c:pieChart>
        <c:varyColors val="1"/>
        <c:ser>
          <c:idx val="0"/>
          <c:order val="0"/>
          <c:spPr>
            <a:solidFill>
              <a:srgbClr val="E7E6E6">
                <a:lumMod val="75000"/>
              </a:srgbClr>
            </a:solidFill>
          </c:spPr>
          <c:dPt>
            <c:idx val="1"/>
            <c:bubble3D val="0"/>
            <c:spPr>
              <a:solidFill>
                <a:srgbClr val="76923C"/>
              </a:solidFill>
            </c:spPr>
          </c:dPt>
          <c:dLbls>
            <c:dLbl>
              <c:idx val="0"/>
              <c:layout>
                <c:manualLayout>
                  <c:x val="-0.12710787118122432"/>
                  <c:y val="0.1537775624439473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pPr>
                <a:endParaRPr lang="de-DE"/>
              </a:p>
            </c:txPr>
            <c:showLegendKey val="0"/>
            <c:showVal val="0"/>
            <c:showCatName val="0"/>
            <c:showSerName val="0"/>
            <c:showPercent val="0"/>
            <c:showBubbleSize val="0"/>
            <c:extLst>
              <c:ext xmlns:c15="http://schemas.microsoft.com/office/drawing/2012/chart" uri="{CE6537A1-D6FC-4f65-9D91-7224C49458BB}"/>
            </c:extLst>
          </c:dLbls>
          <c:cat>
            <c:strRef>
              <c:f>'Bewertung Module'!$M$31:$N$31</c:f>
              <c:strCache>
                <c:ptCount val="2"/>
                <c:pt idx="0">
                  <c:v>kann mich nicht erinnern</c:v>
                </c:pt>
                <c:pt idx="1">
                  <c:v>  </c:v>
                </c:pt>
              </c:strCache>
            </c:strRef>
          </c:cat>
          <c:val>
            <c:numRef>
              <c:f>'Bewertung Module'!$M$32:$N$32</c:f>
              <c:numCache>
                <c:formatCode>0%</c:formatCode>
                <c:ptCount val="2"/>
                <c:pt idx="0">
                  <c:v>9.9773242630385492E-2</c:v>
                </c:pt>
                <c:pt idx="1">
                  <c:v>0.90022675736961455</c:v>
                </c:pt>
              </c:numCache>
            </c:numRef>
          </c:val>
        </c:ser>
        <c:dLbls>
          <c:showLegendKey val="0"/>
          <c:showVal val="0"/>
          <c:showCatName val="0"/>
          <c:showSerName val="0"/>
          <c:showPercent val="0"/>
          <c:showBubbleSize val="0"/>
          <c:showLeaderLines val="1"/>
        </c:dLbls>
        <c:firstSliceAng val="0"/>
      </c:pieChart>
      <c:spPr>
        <a:noFill/>
        <a:ln w="13590">
          <a:noFill/>
        </a:ln>
      </c:spPr>
    </c:plotArea>
    <c:plotVisOnly val="1"/>
    <c:dispBlanksAs val="zero"/>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de-AT" sz="1200"/>
              <a:t>Modul 3</a:t>
            </a:r>
          </a:p>
        </c:rich>
      </c:tx>
      <c:layout>
        <c:manualLayout>
          <c:xMode val="edge"/>
          <c:yMode val="edge"/>
          <c:x val="0.3554547944164696"/>
          <c:y val="3.6366218703575801E-2"/>
        </c:manualLayout>
      </c:layout>
      <c:overlay val="0"/>
    </c:title>
    <c:autoTitleDeleted val="0"/>
    <c:plotArea>
      <c:layout>
        <c:manualLayout>
          <c:layoutTarget val="inner"/>
          <c:xMode val="edge"/>
          <c:yMode val="edge"/>
          <c:x val="0.2405500522484999"/>
          <c:y val="0.20156048303501581"/>
          <c:w val="0.61621621621621625"/>
          <c:h val="0.62637362637364491"/>
        </c:manualLayout>
      </c:layout>
      <c:pieChart>
        <c:varyColors val="1"/>
        <c:ser>
          <c:idx val="0"/>
          <c:order val="0"/>
          <c:spPr>
            <a:solidFill>
              <a:srgbClr val="E7E6E6">
                <a:lumMod val="75000"/>
              </a:srgbClr>
            </a:solidFill>
          </c:spPr>
          <c:dPt>
            <c:idx val="1"/>
            <c:bubble3D val="0"/>
            <c:spPr>
              <a:solidFill>
                <a:srgbClr val="76923C"/>
              </a:solidFill>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pPr>
                <a:endParaRPr lang="de-DE"/>
              </a:p>
            </c:txPr>
            <c:showLegendKey val="0"/>
            <c:showVal val="0"/>
            <c:showCatName val="0"/>
            <c:showSerName val="0"/>
            <c:showPercent val="0"/>
            <c:showBubbleSize val="0"/>
            <c:extLst>
              <c:ext xmlns:c15="http://schemas.microsoft.com/office/drawing/2012/chart" uri="{CE6537A1-D6FC-4f65-9D91-7224C49458BB}"/>
            </c:extLst>
          </c:dLbls>
          <c:cat>
            <c:strRef>
              <c:f>'Bewertung Module'!$R$31:$S$31</c:f>
              <c:strCache>
                <c:ptCount val="2"/>
                <c:pt idx="0">
                  <c:v>kann mich nicht erinnern</c:v>
                </c:pt>
                <c:pt idx="1">
                  <c:v>  </c:v>
                </c:pt>
              </c:strCache>
            </c:strRef>
          </c:cat>
          <c:val>
            <c:numRef>
              <c:f>'Bewertung Module'!$R$32:$S$32</c:f>
              <c:numCache>
                <c:formatCode>0%</c:formatCode>
                <c:ptCount val="2"/>
                <c:pt idx="0">
                  <c:v>0.15419501133786848</c:v>
                </c:pt>
                <c:pt idx="1">
                  <c:v>0.8458049886621315</c:v>
                </c:pt>
              </c:numCache>
            </c:numRef>
          </c:val>
        </c:ser>
        <c:dLbls>
          <c:showLegendKey val="0"/>
          <c:showVal val="0"/>
          <c:showCatName val="0"/>
          <c:showSerName val="0"/>
          <c:showPercent val="0"/>
          <c:showBubbleSize val="0"/>
          <c:showLeaderLines val="1"/>
        </c:dLbls>
        <c:firstSliceAng val="0"/>
      </c:pieChart>
      <c:spPr>
        <a:noFill/>
        <a:ln w="13590">
          <a:noFill/>
        </a:ln>
      </c:spPr>
    </c:plotArea>
    <c:plotVisOnly val="1"/>
    <c:dispBlanksAs val="zero"/>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de-AT" sz="1200"/>
              <a:t>Modul 4</a:t>
            </a:r>
          </a:p>
        </c:rich>
      </c:tx>
      <c:layout>
        <c:manualLayout>
          <c:xMode val="edge"/>
          <c:yMode val="edge"/>
          <c:x val="0.3554547944164696"/>
          <c:y val="3.6366218703575801E-2"/>
        </c:manualLayout>
      </c:layout>
      <c:overlay val="0"/>
    </c:title>
    <c:autoTitleDeleted val="0"/>
    <c:plotArea>
      <c:layout>
        <c:manualLayout>
          <c:layoutTarget val="inner"/>
          <c:xMode val="edge"/>
          <c:yMode val="edge"/>
          <c:x val="0.2405500522484999"/>
          <c:y val="0.20156048303501581"/>
          <c:w val="0.61621621621621625"/>
          <c:h val="0.62637362637364491"/>
        </c:manualLayout>
      </c:layout>
      <c:pieChart>
        <c:varyColors val="1"/>
        <c:ser>
          <c:idx val="0"/>
          <c:order val="0"/>
          <c:spPr>
            <a:solidFill>
              <a:srgbClr val="E7E6E6">
                <a:lumMod val="75000"/>
              </a:srgbClr>
            </a:solidFill>
          </c:spPr>
          <c:dPt>
            <c:idx val="1"/>
            <c:bubble3D val="0"/>
            <c:spPr>
              <a:solidFill>
                <a:srgbClr val="76923C"/>
              </a:solidFill>
            </c:spPr>
          </c:dPt>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pPr>
                <a:endParaRPr lang="de-DE"/>
              </a:p>
            </c:txPr>
            <c:showLegendKey val="0"/>
            <c:showVal val="0"/>
            <c:showCatName val="0"/>
            <c:showSerName val="0"/>
            <c:showPercent val="0"/>
            <c:showBubbleSize val="0"/>
            <c:extLst>
              <c:ext xmlns:c15="http://schemas.microsoft.com/office/drawing/2012/chart" uri="{CE6537A1-D6FC-4f65-9D91-7224C49458BB}"/>
            </c:extLst>
          </c:dLbls>
          <c:cat>
            <c:strRef>
              <c:f>'Bewertung Module'!$X$31:$Y$31</c:f>
              <c:strCache>
                <c:ptCount val="2"/>
                <c:pt idx="0">
                  <c:v>kann mich nicht erinnern</c:v>
                </c:pt>
                <c:pt idx="1">
                  <c:v>  </c:v>
                </c:pt>
              </c:strCache>
            </c:strRef>
          </c:cat>
          <c:val>
            <c:numRef>
              <c:f>'Bewertung Module'!$X$32:$Y$32</c:f>
              <c:numCache>
                <c:formatCode>0%</c:formatCode>
                <c:ptCount val="2"/>
                <c:pt idx="0">
                  <c:v>0.24943310657596371</c:v>
                </c:pt>
                <c:pt idx="1">
                  <c:v>0.75056689342403626</c:v>
                </c:pt>
              </c:numCache>
            </c:numRef>
          </c:val>
        </c:ser>
        <c:dLbls>
          <c:showLegendKey val="0"/>
          <c:showVal val="0"/>
          <c:showCatName val="0"/>
          <c:showSerName val="0"/>
          <c:showPercent val="0"/>
          <c:showBubbleSize val="0"/>
          <c:showLeaderLines val="1"/>
        </c:dLbls>
        <c:firstSliceAng val="0"/>
      </c:pieChart>
      <c:spPr>
        <a:noFill/>
        <a:ln w="13590">
          <a:noFill/>
        </a:ln>
      </c:spPr>
    </c:plotArea>
    <c:plotVisOnly val="1"/>
    <c:dispBlanksAs val="zero"/>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03122599368368"/>
          <c:y val="9.0045165674088268E-2"/>
          <c:w val="0.56898158685900169"/>
          <c:h val="0.59972970483952648"/>
        </c:manualLayout>
      </c:layout>
      <c:barChart>
        <c:barDir val="bar"/>
        <c:grouping val="stacked"/>
        <c:varyColors val="0"/>
        <c:ser>
          <c:idx val="0"/>
          <c:order val="0"/>
          <c:tx>
            <c:strRef>
              <c:f>'Bewertung 18 Plus_1'!$O$10</c:f>
              <c:strCache>
                <c:ptCount val="1"/>
                <c:pt idx="0">
                  <c:v>trifft genau zu</c:v>
                </c:pt>
              </c:strCache>
            </c:strRef>
          </c:tx>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18 Plus_1'!$P$9:$Q$9</c:f>
              <c:strCache>
                <c:ptCount val="2"/>
                <c:pt idx="0">
                  <c:v>18Plus hat mir bei der Studien-/Berufswahl geholfen</c:v>
                </c:pt>
                <c:pt idx="1">
                  <c:v>Ich würde das Programm 18Plus Schülerinnen und Schülern weiterempfehlen</c:v>
                </c:pt>
              </c:strCache>
            </c:strRef>
          </c:cat>
          <c:val>
            <c:numRef>
              <c:f>'Bewertung 18 Plus_1'!$P$10:$Q$10</c:f>
              <c:numCache>
                <c:formatCode>0%</c:formatCode>
                <c:ptCount val="2"/>
                <c:pt idx="0">
                  <c:v>2.0408163265306121E-2</c:v>
                </c:pt>
                <c:pt idx="1">
                  <c:v>0.22675736961451248</c:v>
                </c:pt>
              </c:numCache>
            </c:numRef>
          </c:val>
        </c:ser>
        <c:ser>
          <c:idx val="1"/>
          <c:order val="1"/>
          <c:tx>
            <c:strRef>
              <c:f>'Bewertung 18 Plus_1'!$O$11</c:f>
              <c:strCache>
                <c:ptCount val="1"/>
                <c:pt idx="0">
                  <c:v>trifft eher zu</c:v>
                </c:pt>
              </c:strCache>
            </c:strRef>
          </c:tx>
          <c:spPr>
            <a:solidFill>
              <a:srgbClr val="95B75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18 Plus_1'!$P$9:$Q$9</c:f>
              <c:strCache>
                <c:ptCount val="2"/>
                <c:pt idx="0">
                  <c:v>18Plus hat mir bei der Studien-/Berufswahl geholfen</c:v>
                </c:pt>
                <c:pt idx="1">
                  <c:v>Ich würde das Programm 18Plus Schülerinnen und Schülern weiterempfehlen</c:v>
                </c:pt>
              </c:strCache>
            </c:strRef>
          </c:cat>
          <c:val>
            <c:numRef>
              <c:f>'Bewertung 18 Plus_1'!$P$11:$Q$11</c:f>
              <c:numCache>
                <c:formatCode>0%</c:formatCode>
                <c:ptCount val="2"/>
                <c:pt idx="0">
                  <c:v>0.28344671201814059</c:v>
                </c:pt>
                <c:pt idx="1">
                  <c:v>0.48979591836734693</c:v>
                </c:pt>
              </c:numCache>
            </c:numRef>
          </c:val>
        </c:ser>
        <c:ser>
          <c:idx val="2"/>
          <c:order val="2"/>
          <c:tx>
            <c:strRef>
              <c:f>'Bewertung 18 Plus_1'!$O$12</c:f>
              <c:strCache>
                <c:ptCount val="1"/>
                <c:pt idx="0">
                  <c:v>trifft kaum zu</c:v>
                </c:pt>
              </c:strCache>
            </c:strRef>
          </c:tx>
          <c:spPr>
            <a:solidFill>
              <a:srgbClr val="C2D69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18 Plus_1'!$P$9:$Q$9</c:f>
              <c:strCache>
                <c:ptCount val="2"/>
                <c:pt idx="0">
                  <c:v>18Plus hat mir bei der Studien-/Berufswahl geholfen</c:v>
                </c:pt>
                <c:pt idx="1">
                  <c:v>Ich würde das Programm 18Plus Schülerinnen und Schülern weiterempfehlen</c:v>
                </c:pt>
              </c:strCache>
            </c:strRef>
          </c:cat>
          <c:val>
            <c:numRef>
              <c:f>'Bewertung 18 Plus_1'!$P$12:$Q$12</c:f>
              <c:numCache>
                <c:formatCode>0%</c:formatCode>
                <c:ptCount val="2"/>
                <c:pt idx="0">
                  <c:v>0.35374149659863946</c:v>
                </c:pt>
                <c:pt idx="1">
                  <c:v>0.1927437641723356</c:v>
                </c:pt>
              </c:numCache>
            </c:numRef>
          </c:val>
        </c:ser>
        <c:ser>
          <c:idx val="3"/>
          <c:order val="3"/>
          <c:tx>
            <c:strRef>
              <c:f>'Bewertung 18 Plus_1'!$O$13</c:f>
              <c:strCache>
                <c:ptCount val="1"/>
                <c:pt idx="0">
                  <c:v>trifft nicht zu</c:v>
                </c:pt>
              </c:strCache>
            </c:strRef>
          </c:tx>
          <c:spPr>
            <a:solidFill>
              <a:srgbClr val="E1E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'Bewertung 18 Plus_1'!$P$9:$Q$9</c:f>
              <c:strCache>
                <c:ptCount val="2"/>
                <c:pt idx="0">
                  <c:v>18Plus hat mir bei der Studien-/Berufswahl geholfen</c:v>
                </c:pt>
                <c:pt idx="1">
                  <c:v>Ich würde das Programm 18Plus Schülerinnen und Schülern weiterempfehlen</c:v>
                </c:pt>
              </c:strCache>
            </c:strRef>
          </c:cat>
          <c:val>
            <c:numRef>
              <c:f>'Bewertung 18 Plus_1'!$P$13:$Q$13</c:f>
              <c:numCache>
                <c:formatCode>0%</c:formatCode>
                <c:ptCount val="2"/>
                <c:pt idx="0">
                  <c:v>0.34240362811791381</c:v>
                </c:pt>
                <c:pt idx="1">
                  <c:v>9.0702947845804988E-2</c:v>
                </c:pt>
              </c:numCache>
            </c:numRef>
          </c:val>
        </c:ser>
        <c:dLbls>
          <c:showLegendKey val="0"/>
          <c:showVal val="0"/>
          <c:showCatName val="0"/>
          <c:showSerName val="0"/>
          <c:showPercent val="0"/>
          <c:showBubbleSize val="0"/>
        </c:dLbls>
        <c:gapWidth val="60"/>
        <c:overlap val="100"/>
        <c:axId val="394971168"/>
        <c:axId val="394978240"/>
      </c:barChart>
      <c:catAx>
        <c:axId val="39497116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de-DE"/>
          </a:p>
        </c:txPr>
        <c:crossAx val="394978240"/>
        <c:crosses val="autoZero"/>
        <c:auto val="1"/>
        <c:lblAlgn val="ctr"/>
        <c:lblOffset val="100"/>
        <c:tickLblSkip val="1"/>
        <c:tickMarkSkip val="1"/>
        <c:noMultiLvlLbl val="0"/>
      </c:catAx>
      <c:valAx>
        <c:axId val="394978240"/>
        <c:scaling>
          <c:orientation val="minMax"/>
          <c:max val="1"/>
        </c:scaling>
        <c:delete val="0"/>
        <c:axPos val="t"/>
        <c:majorGridlines>
          <c:spPr>
            <a:ln w="12701">
              <a:solidFill>
                <a:srgbClr val="000000"/>
              </a:solidFill>
              <a:prstDash val="lgDash"/>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de-DE"/>
          </a:p>
        </c:txPr>
        <c:crossAx val="394971168"/>
        <c:crosses val="autoZero"/>
        <c:crossBetween val="between"/>
        <c:majorUnit val="0.2"/>
        <c:minorUnit val="0.1"/>
      </c:valAx>
      <c:spPr>
        <a:solidFill>
          <a:srgbClr val="FFFFFF"/>
        </a:solidFill>
        <a:ln w="12701">
          <a:solidFill>
            <a:srgbClr val="808080"/>
          </a:solidFill>
          <a:prstDash val="solid"/>
        </a:ln>
      </c:spPr>
    </c:plotArea>
    <c:legend>
      <c:legendPos val="b"/>
      <c:layout>
        <c:manualLayout>
          <c:xMode val="edge"/>
          <c:yMode val="edge"/>
          <c:x val="0.38448788896159936"/>
          <c:y val="0.7567463277616614"/>
          <c:w val="0.58237888961599382"/>
          <c:h val="0.2081659529400930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16666666666682E-2"/>
          <c:y val="0"/>
          <c:w val="0.96842402142708095"/>
          <c:h val="0.70091494336223958"/>
        </c:manualLayout>
      </c:layout>
      <c:barChart>
        <c:barDir val="col"/>
        <c:grouping val="clustered"/>
        <c:varyColors val="0"/>
        <c:ser>
          <c:idx val="0"/>
          <c:order val="0"/>
          <c:spPr>
            <a:solidFill>
              <a:srgbClr val="76923C"/>
            </a:solidFill>
          </c:spPr>
          <c:invertIfNegative val="0"/>
          <c:dLbls>
            <c:dLbl>
              <c:idx val="1"/>
              <c:layout>
                <c:manualLayout>
                  <c:x val="-2.232641214556841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'Zufriedenheit 18plus_gesamt T4'!$A$2:$A$8</c:f>
              <c:numCache>
                <c:formatCode>General</c:formatCode>
                <c:ptCount val="7"/>
              </c:numCache>
            </c:numRef>
          </c:cat>
          <c:val>
            <c:numRef>
              <c:f>'Zufriedenheit 18plus_gesamt T4'!$B$2:$B$8</c:f>
              <c:numCache>
                <c:formatCode>0%</c:formatCode>
                <c:ptCount val="7"/>
                <c:pt idx="0">
                  <c:v>2.7210884353741496E-2</c:v>
                </c:pt>
                <c:pt idx="1">
                  <c:v>4.0816326530612249E-2</c:v>
                </c:pt>
                <c:pt idx="2">
                  <c:v>7.9365079365079361E-2</c:v>
                </c:pt>
                <c:pt idx="3">
                  <c:v>0.2199546485260771</c:v>
                </c:pt>
                <c:pt idx="4">
                  <c:v>0.32653061224489799</c:v>
                </c:pt>
                <c:pt idx="5">
                  <c:v>0.20408163265306123</c:v>
                </c:pt>
                <c:pt idx="6">
                  <c:v>0.10204081632653061</c:v>
                </c:pt>
              </c:numCache>
            </c:numRef>
          </c:val>
        </c:ser>
        <c:dLbls>
          <c:showLegendKey val="0"/>
          <c:showVal val="0"/>
          <c:showCatName val="0"/>
          <c:showSerName val="0"/>
          <c:showPercent val="0"/>
          <c:showBubbleSize val="0"/>
        </c:dLbls>
        <c:gapWidth val="50"/>
        <c:overlap val="100"/>
        <c:axId val="394974976"/>
        <c:axId val="394976064"/>
      </c:barChart>
      <c:catAx>
        <c:axId val="394974976"/>
        <c:scaling>
          <c:orientation val="minMax"/>
        </c:scaling>
        <c:delete val="0"/>
        <c:axPos val="b"/>
        <c:numFmt formatCode="General" sourceLinked="0"/>
        <c:majorTickMark val="out"/>
        <c:minorTickMark val="none"/>
        <c:tickLblPos val="nextTo"/>
        <c:spPr>
          <a:ln>
            <a:solidFill>
              <a:schemeClr val="tx1"/>
            </a:solidFill>
          </a:ln>
        </c:spPr>
        <c:txPr>
          <a:bodyPr/>
          <a:lstStyle/>
          <a:p>
            <a:pPr>
              <a:defRPr lang="de-AT" baseline="0">
                <a:latin typeface="Tahoma" pitchFamily="34" charset="0"/>
              </a:defRPr>
            </a:pPr>
            <a:endParaRPr lang="de-DE"/>
          </a:p>
        </c:txPr>
        <c:crossAx val="394976064"/>
        <c:crosses val="autoZero"/>
        <c:auto val="1"/>
        <c:lblAlgn val="ctr"/>
        <c:lblOffset val="100"/>
        <c:noMultiLvlLbl val="0"/>
      </c:catAx>
      <c:valAx>
        <c:axId val="394976064"/>
        <c:scaling>
          <c:orientation val="minMax"/>
          <c:max val="0.5"/>
          <c:min val="0"/>
        </c:scaling>
        <c:delete val="0"/>
        <c:axPos val="l"/>
        <c:majorGridlines>
          <c:spPr>
            <a:ln>
              <a:solidFill>
                <a:schemeClr val="bg1"/>
              </a:solidFill>
            </a:ln>
          </c:spPr>
        </c:majorGridlines>
        <c:numFmt formatCode="0%" sourceLinked="1"/>
        <c:majorTickMark val="none"/>
        <c:minorTickMark val="none"/>
        <c:tickLblPos val="none"/>
        <c:spPr>
          <a:ln>
            <a:noFill/>
          </a:ln>
        </c:spPr>
        <c:txPr>
          <a:bodyPr/>
          <a:lstStyle/>
          <a:p>
            <a:pPr>
              <a:defRPr lang="de-AT"/>
            </a:pPr>
            <a:endParaRPr lang="de-DE"/>
          </a:p>
        </c:txPr>
        <c:crossAx val="394974976"/>
        <c:crosses val="autoZero"/>
        <c:crossBetween val="between"/>
        <c:majorUnit val="0.1"/>
      </c:valAx>
      <c:spPr>
        <a:noFill/>
        <a:ln>
          <a:noFill/>
        </a:ln>
      </c:spPr>
    </c:plotArea>
    <c:plotVisOnly val="1"/>
    <c:dispBlanksAs val="gap"/>
    <c:showDLblsOverMax val="0"/>
  </c:chart>
  <c:spPr>
    <a:ln>
      <a:noFill/>
    </a:ln>
  </c:spPr>
  <c:txPr>
    <a:bodyPr/>
    <a:lstStyle/>
    <a:p>
      <a:pPr>
        <a:defRPr sz="800" baseline="0">
          <a:latin typeface="Arial" pitchFamily="34" charset="0"/>
        </a:defRPr>
      </a:pPr>
      <a:endParaRPr lang="de-DE"/>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16666666666682E-2"/>
          <c:y val="0"/>
          <c:w val="0.96842402142708095"/>
          <c:h val="0.70091494336223958"/>
        </c:manualLayout>
      </c:layout>
      <c:barChart>
        <c:barDir val="col"/>
        <c:grouping val="clustered"/>
        <c:varyColors val="0"/>
        <c:ser>
          <c:idx val="0"/>
          <c:order val="0"/>
          <c:tx>
            <c:strRef>
              <c:f>'Veränd Wegweiser T4'!$B$1</c:f>
              <c:strCache>
                <c:ptCount val="1"/>
                <c:pt idx="0">
                  <c:v>T1</c:v>
                </c:pt>
              </c:strCache>
            </c:strRef>
          </c:tx>
          <c:spPr>
            <a:solidFill>
              <a:srgbClr val="E1E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'Veränd Wegweiser T4'!$A$2:$A$5</c:f>
              <c:strCache>
                <c:ptCount val="4"/>
                <c:pt idx="0">
                  <c:v>Skala Ziele</c:v>
                </c:pt>
                <c:pt idx="1">
                  <c:v>Skala Planung</c:v>
                </c:pt>
                <c:pt idx="2">
                  <c:v>Skala Sicherheit</c:v>
                </c:pt>
                <c:pt idx="3">
                  <c:v>Skala Recherche</c:v>
                </c:pt>
              </c:strCache>
            </c:strRef>
          </c:cat>
          <c:val>
            <c:numRef>
              <c:f>'Veränd Wegweiser T4'!$B$2:$B$5</c:f>
              <c:numCache>
                <c:formatCode>0.0</c:formatCode>
                <c:ptCount val="4"/>
                <c:pt idx="0">
                  <c:v>11.971238938053098</c:v>
                </c:pt>
                <c:pt idx="1">
                  <c:v>13.694013303769401</c:v>
                </c:pt>
                <c:pt idx="2">
                  <c:v>13.93141592920354</c:v>
                </c:pt>
                <c:pt idx="3">
                  <c:v>12.876106194690266</c:v>
                </c:pt>
              </c:numCache>
            </c:numRef>
          </c:val>
        </c:ser>
        <c:ser>
          <c:idx val="1"/>
          <c:order val="1"/>
          <c:tx>
            <c:strRef>
              <c:f>'Veränd Wegweiser T4'!$C$1</c:f>
              <c:strCache>
                <c:ptCount val="1"/>
                <c:pt idx="0">
                  <c:v>T4</c:v>
                </c:pt>
              </c:strCache>
            </c:strRef>
          </c:tx>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'Veränd Wegweiser T4'!$A$2:$A$5</c:f>
              <c:strCache>
                <c:ptCount val="4"/>
                <c:pt idx="0">
                  <c:v>Skala Ziele</c:v>
                </c:pt>
                <c:pt idx="1">
                  <c:v>Skala Planung</c:v>
                </c:pt>
                <c:pt idx="2">
                  <c:v>Skala Sicherheit</c:v>
                </c:pt>
                <c:pt idx="3">
                  <c:v>Skala Recherche</c:v>
                </c:pt>
              </c:strCache>
            </c:strRef>
          </c:cat>
          <c:val>
            <c:numRef>
              <c:f>'Veränd Wegweiser T4'!$C$2:$C$5</c:f>
              <c:numCache>
                <c:formatCode>0.0</c:formatCode>
                <c:ptCount val="4"/>
                <c:pt idx="0">
                  <c:v>13.756637168141593</c:v>
                </c:pt>
                <c:pt idx="1">
                  <c:v>14.203991130820398</c:v>
                </c:pt>
                <c:pt idx="2">
                  <c:v>14.652654867256636</c:v>
                </c:pt>
                <c:pt idx="3">
                  <c:v>13.407079646017699</c:v>
                </c:pt>
              </c:numCache>
            </c:numRef>
          </c:val>
        </c:ser>
        <c:ser>
          <c:idx val="2"/>
          <c:order val="2"/>
          <c:tx>
            <c:strRef>
              <c:f>'Veränd Wegweiser'!$D$1</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'Veränd Wegweiser'!$A$2:$A$5</c:f>
              <c:strCache>
                <c:ptCount val="4"/>
                <c:pt idx="0">
                  <c:v>Skala Ziele</c:v>
                </c:pt>
                <c:pt idx="1">
                  <c:v>Skala Planung</c:v>
                </c:pt>
                <c:pt idx="2">
                  <c:v>Skala Sicherheit</c:v>
                </c:pt>
                <c:pt idx="3">
                  <c:v>Skala Recherche</c:v>
                </c:pt>
              </c:strCache>
            </c:strRef>
          </c:cat>
          <c:val>
            <c:numRef>
              <c:f>'Veränd Wegweiser'!$D$2:$D$5</c:f>
            </c:numRef>
          </c:val>
        </c:ser>
        <c:dLbls>
          <c:showLegendKey val="0"/>
          <c:showVal val="0"/>
          <c:showCatName val="0"/>
          <c:showSerName val="0"/>
          <c:showPercent val="0"/>
          <c:showBubbleSize val="0"/>
        </c:dLbls>
        <c:gapWidth val="150"/>
        <c:axId val="394983136"/>
        <c:axId val="394976608"/>
      </c:barChart>
      <c:catAx>
        <c:axId val="394983136"/>
        <c:scaling>
          <c:orientation val="minMax"/>
        </c:scaling>
        <c:delete val="0"/>
        <c:axPos val="b"/>
        <c:numFmt formatCode="General" sourceLinked="0"/>
        <c:majorTickMark val="out"/>
        <c:minorTickMark val="none"/>
        <c:tickLblPos val="nextTo"/>
        <c:spPr>
          <a:ln>
            <a:solidFill>
              <a:schemeClr val="tx1"/>
            </a:solidFill>
          </a:ln>
        </c:spPr>
        <c:crossAx val="394976608"/>
        <c:crosses val="autoZero"/>
        <c:auto val="1"/>
        <c:lblAlgn val="ctr"/>
        <c:lblOffset val="100"/>
        <c:noMultiLvlLbl val="0"/>
      </c:catAx>
      <c:valAx>
        <c:axId val="394976608"/>
        <c:scaling>
          <c:orientation val="minMax"/>
          <c:max val="20"/>
          <c:min val="0"/>
        </c:scaling>
        <c:delete val="0"/>
        <c:axPos val="l"/>
        <c:majorGridlines>
          <c:spPr>
            <a:ln>
              <a:solidFill>
                <a:schemeClr val="bg1"/>
              </a:solidFill>
            </a:ln>
          </c:spPr>
        </c:majorGridlines>
        <c:numFmt formatCode="0.0" sourceLinked="1"/>
        <c:majorTickMark val="none"/>
        <c:minorTickMark val="none"/>
        <c:tickLblPos val="none"/>
        <c:spPr>
          <a:ln>
            <a:noFill/>
          </a:ln>
        </c:spPr>
        <c:crossAx val="394983136"/>
        <c:crosses val="autoZero"/>
        <c:crossBetween val="between"/>
      </c:valAx>
      <c:spPr>
        <a:noFill/>
        <a:ln>
          <a:noFill/>
        </a:ln>
      </c:spPr>
    </c:plotArea>
    <c:legend>
      <c:legendPos val="r"/>
      <c:layout>
        <c:manualLayout>
          <c:xMode val="edge"/>
          <c:yMode val="edge"/>
          <c:x val="0.35711843029345947"/>
          <c:y val="0.74195460533447477"/>
          <c:w val="0.40977090008859307"/>
          <c:h val="0.256093225284871"/>
        </c:manualLayout>
      </c:layout>
      <c:overlay val="0"/>
    </c:legend>
    <c:plotVisOnly val="1"/>
    <c:dispBlanksAs val="gap"/>
    <c:showDLblsOverMax val="0"/>
  </c:chart>
  <c:spPr>
    <a:ln>
      <a:noFill/>
    </a:ln>
  </c:spPr>
  <c:txPr>
    <a:bodyPr/>
    <a:lstStyle/>
    <a:p>
      <a:pPr>
        <a:defRPr sz="1600" baseline="0">
          <a:latin typeface="Arial" pitchFamily="34" charset="0"/>
        </a:defRPr>
      </a:pPr>
      <a:endParaRPr lang="de-D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412616708243016E-2"/>
          <c:y val="0"/>
          <c:w val="0.96842402142708095"/>
          <c:h val="0.70091494336223958"/>
        </c:manualLayout>
      </c:layout>
      <c:barChart>
        <c:barDir val="col"/>
        <c:grouping val="clustered"/>
        <c:varyColors val="0"/>
        <c:ser>
          <c:idx val="0"/>
          <c:order val="0"/>
          <c:tx>
            <c:strRef>
              <c:f>'T1 und T2 Monat (2)'!$K$23</c:f>
              <c:strCache>
                <c:ptCount val="1"/>
                <c:pt idx="0">
                  <c:v>T1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'T1 und T2 Monat (2)'!$J$24:$J$51</c:f>
              <c:strCache>
                <c:ptCount val="28"/>
                <c:pt idx="0">
                  <c:v>9_2016</c:v>
                </c:pt>
                <c:pt idx="1">
                  <c:v>10_2016</c:v>
                </c:pt>
                <c:pt idx="2">
                  <c:v>11_2016</c:v>
                </c:pt>
                <c:pt idx="3">
                  <c:v>12_2016</c:v>
                </c:pt>
                <c:pt idx="4">
                  <c:v>1_2017</c:v>
                </c:pt>
                <c:pt idx="5">
                  <c:v>2_2017</c:v>
                </c:pt>
                <c:pt idx="6">
                  <c:v>3_2017</c:v>
                </c:pt>
                <c:pt idx="7">
                  <c:v>4_2017</c:v>
                </c:pt>
                <c:pt idx="8">
                  <c:v>5_2017</c:v>
                </c:pt>
                <c:pt idx="9">
                  <c:v>6_2017</c:v>
                </c:pt>
                <c:pt idx="10">
                  <c:v>7_2017</c:v>
                </c:pt>
                <c:pt idx="11">
                  <c:v>8_2017</c:v>
                </c:pt>
                <c:pt idx="12">
                  <c:v>9_2017</c:v>
                </c:pt>
                <c:pt idx="13">
                  <c:v>10_2017</c:v>
                </c:pt>
                <c:pt idx="14">
                  <c:v>11_2017</c:v>
                </c:pt>
                <c:pt idx="15">
                  <c:v>12_2017</c:v>
                </c:pt>
                <c:pt idx="16">
                  <c:v>03_2018</c:v>
                </c:pt>
                <c:pt idx="17">
                  <c:v>04_2018</c:v>
                </c:pt>
                <c:pt idx="18">
                  <c:v>05_2018</c:v>
                </c:pt>
                <c:pt idx="19">
                  <c:v>06_2018</c:v>
                </c:pt>
                <c:pt idx="20">
                  <c:v>05_2019</c:v>
                </c:pt>
                <c:pt idx="21">
                  <c:v>06_2019</c:v>
                </c:pt>
                <c:pt idx="22">
                  <c:v>07_2019</c:v>
                </c:pt>
                <c:pt idx="23">
                  <c:v>08_2019</c:v>
                </c:pt>
                <c:pt idx="24">
                  <c:v>09_2019</c:v>
                </c:pt>
                <c:pt idx="25">
                  <c:v>10_2019</c:v>
                </c:pt>
                <c:pt idx="26">
                  <c:v>03_2020</c:v>
                </c:pt>
                <c:pt idx="27">
                  <c:v>04_2020</c:v>
                </c:pt>
              </c:strCache>
            </c:strRef>
          </c:cat>
          <c:val>
            <c:numRef>
              <c:f>'T1 und T2 Monat (2)'!$K$24:$K$51</c:f>
              <c:numCache>
                <c:formatCode>###0</c:formatCode>
                <c:ptCount val="28"/>
                <c:pt idx="0">
                  <c:v>22</c:v>
                </c:pt>
                <c:pt idx="1">
                  <c:v>51</c:v>
                </c:pt>
                <c:pt idx="2">
                  <c:v>52</c:v>
                </c:pt>
                <c:pt idx="3">
                  <c:v>87</c:v>
                </c:pt>
                <c:pt idx="4">
                  <c:v>108</c:v>
                </c:pt>
                <c:pt idx="5">
                  <c:v>270</c:v>
                </c:pt>
                <c:pt idx="6">
                  <c:v>170</c:v>
                </c:pt>
                <c:pt idx="7">
                  <c:v>58</c:v>
                </c:pt>
                <c:pt idx="8">
                  <c:v>33</c:v>
                </c:pt>
                <c:pt idx="9">
                  <c:v>27</c:v>
                </c:pt>
                <c:pt idx="10">
                  <c:v>14</c:v>
                </c:pt>
              </c:numCache>
            </c:numRef>
          </c:val>
        </c:ser>
        <c:ser>
          <c:idx val="1"/>
          <c:order val="1"/>
          <c:tx>
            <c:strRef>
              <c:f>'T1 und T2 Monat (2)'!$L$23</c:f>
              <c:strCache>
                <c:ptCount val="1"/>
                <c:pt idx="0">
                  <c:v>T2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'T1 und T2 Monat (2)'!$J$24:$J$51</c:f>
              <c:strCache>
                <c:ptCount val="28"/>
                <c:pt idx="0">
                  <c:v>9_2016</c:v>
                </c:pt>
                <c:pt idx="1">
                  <c:v>10_2016</c:v>
                </c:pt>
                <c:pt idx="2">
                  <c:v>11_2016</c:v>
                </c:pt>
                <c:pt idx="3">
                  <c:v>12_2016</c:v>
                </c:pt>
                <c:pt idx="4">
                  <c:v>1_2017</c:v>
                </c:pt>
                <c:pt idx="5">
                  <c:v>2_2017</c:v>
                </c:pt>
                <c:pt idx="6">
                  <c:v>3_2017</c:v>
                </c:pt>
                <c:pt idx="7">
                  <c:v>4_2017</c:v>
                </c:pt>
                <c:pt idx="8">
                  <c:v>5_2017</c:v>
                </c:pt>
                <c:pt idx="9">
                  <c:v>6_2017</c:v>
                </c:pt>
                <c:pt idx="10">
                  <c:v>7_2017</c:v>
                </c:pt>
                <c:pt idx="11">
                  <c:v>8_2017</c:v>
                </c:pt>
                <c:pt idx="12">
                  <c:v>9_2017</c:v>
                </c:pt>
                <c:pt idx="13">
                  <c:v>10_2017</c:v>
                </c:pt>
                <c:pt idx="14">
                  <c:v>11_2017</c:v>
                </c:pt>
                <c:pt idx="15">
                  <c:v>12_2017</c:v>
                </c:pt>
                <c:pt idx="16">
                  <c:v>03_2018</c:v>
                </c:pt>
                <c:pt idx="17">
                  <c:v>04_2018</c:v>
                </c:pt>
                <c:pt idx="18">
                  <c:v>05_2018</c:v>
                </c:pt>
                <c:pt idx="19">
                  <c:v>06_2018</c:v>
                </c:pt>
                <c:pt idx="20">
                  <c:v>05_2019</c:v>
                </c:pt>
                <c:pt idx="21">
                  <c:v>06_2019</c:v>
                </c:pt>
                <c:pt idx="22">
                  <c:v>07_2019</c:v>
                </c:pt>
                <c:pt idx="23">
                  <c:v>08_2019</c:v>
                </c:pt>
                <c:pt idx="24">
                  <c:v>09_2019</c:v>
                </c:pt>
                <c:pt idx="25">
                  <c:v>10_2019</c:v>
                </c:pt>
                <c:pt idx="26">
                  <c:v>03_2020</c:v>
                </c:pt>
                <c:pt idx="27">
                  <c:v>04_2020</c:v>
                </c:pt>
              </c:strCache>
            </c:strRef>
          </c:cat>
          <c:val>
            <c:numRef>
              <c:f>'T1 und T2 Monat (2)'!$L$24:$L$51</c:f>
              <c:numCache>
                <c:formatCode>General</c:formatCode>
                <c:ptCount val="28"/>
                <c:pt idx="11" formatCode="###0">
                  <c:v>278</c:v>
                </c:pt>
                <c:pt idx="12" formatCode="###0">
                  <c:v>184</c:v>
                </c:pt>
                <c:pt idx="13" formatCode="###0">
                  <c:v>77</c:v>
                </c:pt>
                <c:pt idx="14" formatCode="###0">
                  <c:v>105</c:v>
                </c:pt>
                <c:pt idx="15" formatCode="###0">
                  <c:v>2</c:v>
                </c:pt>
              </c:numCache>
            </c:numRef>
          </c:val>
        </c:ser>
        <c:ser>
          <c:idx val="2"/>
          <c:order val="2"/>
          <c:tx>
            <c:strRef>
              <c:f>'T1 und T2 Monat (2)'!$M$23</c:f>
              <c:strCache>
                <c:ptCount val="1"/>
                <c:pt idx="0">
                  <c:v>T3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'T1 und T2 Monat (2)'!$J$24:$J$51</c:f>
              <c:strCache>
                <c:ptCount val="28"/>
                <c:pt idx="0">
                  <c:v>9_2016</c:v>
                </c:pt>
                <c:pt idx="1">
                  <c:v>10_2016</c:v>
                </c:pt>
                <c:pt idx="2">
                  <c:v>11_2016</c:v>
                </c:pt>
                <c:pt idx="3">
                  <c:v>12_2016</c:v>
                </c:pt>
                <c:pt idx="4">
                  <c:v>1_2017</c:v>
                </c:pt>
                <c:pt idx="5">
                  <c:v>2_2017</c:v>
                </c:pt>
                <c:pt idx="6">
                  <c:v>3_2017</c:v>
                </c:pt>
                <c:pt idx="7">
                  <c:v>4_2017</c:v>
                </c:pt>
                <c:pt idx="8">
                  <c:v>5_2017</c:v>
                </c:pt>
                <c:pt idx="9">
                  <c:v>6_2017</c:v>
                </c:pt>
                <c:pt idx="10">
                  <c:v>7_2017</c:v>
                </c:pt>
                <c:pt idx="11">
                  <c:v>8_2017</c:v>
                </c:pt>
                <c:pt idx="12">
                  <c:v>9_2017</c:v>
                </c:pt>
                <c:pt idx="13">
                  <c:v>10_2017</c:v>
                </c:pt>
                <c:pt idx="14">
                  <c:v>11_2017</c:v>
                </c:pt>
                <c:pt idx="15">
                  <c:v>12_2017</c:v>
                </c:pt>
                <c:pt idx="16">
                  <c:v>03_2018</c:v>
                </c:pt>
                <c:pt idx="17">
                  <c:v>04_2018</c:v>
                </c:pt>
                <c:pt idx="18">
                  <c:v>05_2018</c:v>
                </c:pt>
                <c:pt idx="19">
                  <c:v>06_2018</c:v>
                </c:pt>
                <c:pt idx="20">
                  <c:v>05_2019</c:v>
                </c:pt>
                <c:pt idx="21">
                  <c:v>06_2019</c:v>
                </c:pt>
                <c:pt idx="22">
                  <c:v>07_2019</c:v>
                </c:pt>
                <c:pt idx="23">
                  <c:v>08_2019</c:v>
                </c:pt>
                <c:pt idx="24">
                  <c:v>09_2019</c:v>
                </c:pt>
                <c:pt idx="25">
                  <c:v>10_2019</c:v>
                </c:pt>
                <c:pt idx="26">
                  <c:v>03_2020</c:v>
                </c:pt>
                <c:pt idx="27">
                  <c:v>04_2020</c:v>
                </c:pt>
              </c:strCache>
            </c:strRef>
          </c:cat>
          <c:val>
            <c:numRef>
              <c:f>'T1 und T2 Monat (2)'!$M$24:$M$51</c:f>
              <c:numCache>
                <c:formatCode>General</c:formatCode>
                <c:ptCount val="28"/>
                <c:pt idx="16">
                  <c:v>362</c:v>
                </c:pt>
                <c:pt idx="17">
                  <c:v>108</c:v>
                </c:pt>
                <c:pt idx="18">
                  <c:v>39</c:v>
                </c:pt>
                <c:pt idx="19">
                  <c:v>32</c:v>
                </c:pt>
              </c:numCache>
            </c:numRef>
          </c:val>
        </c:ser>
        <c:ser>
          <c:idx val="3"/>
          <c:order val="3"/>
          <c:tx>
            <c:strRef>
              <c:f>'T1 und T2 Monat (2)'!$N$23</c:f>
              <c:strCache>
                <c:ptCount val="1"/>
                <c:pt idx="0">
                  <c:v>T4/2019</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'T1 und T2 Monat (2)'!$J$24:$J$51</c:f>
              <c:strCache>
                <c:ptCount val="28"/>
                <c:pt idx="0">
                  <c:v>9_2016</c:v>
                </c:pt>
                <c:pt idx="1">
                  <c:v>10_2016</c:v>
                </c:pt>
                <c:pt idx="2">
                  <c:v>11_2016</c:v>
                </c:pt>
                <c:pt idx="3">
                  <c:v>12_2016</c:v>
                </c:pt>
                <c:pt idx="4">
                  <c:v>1_2017</c:v>
                </c:pt>
                <c:pt idx="5">
                  <c:v>2_2017</c:v>
                </c:pt>
                <c:pt idx="6">
                  <c:v>3_2017</c:v>
                </c:pt>
                <c:pt idx="7">
                  <c:v>4_2017</c:v>
                </c:pt>
                <c:pt idx="8">
                  <c:v>5_2017</c:v>
                </c:pt>
                <c:pt idx="9">
                  <c:v>6_2017</c:v>
                </c:pt>
                <c:pt idx="10">
                  <c:v>7_2017</c:v>
                </c:pt>
                <c:pt idx="11">
                  <c:v>8_2017</c:v>
                </c:pt>
                <c:pt idx="12">
                  <c:v>9_2017</c:v>
                </c:pt>
                <c:pt idx="13">
                  <c:v>10_2017</c:v>
                </c:pt>
                <c:pt idx="14">
                  <c:v>11_2017</c:v>
                </c:pt>
                <c:pt idx="15">
                  <c:v>12_2017</c:v>
                </c:pt>
                <c:pt idx="16">
                  <c:v>03_2018</c:v>
                </c:pt>
                <c:pt idx="17">
                  <c:v>04_2018</c:v>
                </c:pt>
                <c:pt idx="18">
                  <c:v>05_2018</c:v>
                </c:pt>
                <c:pt idx="19">
                  <c:v>06_2018</c:v>
                </c:pt>
                <c:pt idx="20">
                  <c:v>05_2019</c:v>
                </c:pt>
                <c:pt idx="21">
                  <c:v>06_2019</c:v>
                </c:pt>
                <c:pt idx="22">
                  <c:v>07_2019</c:v>
                </c:pt>
                <c:pt idx="23">
                  <c:v>08_2019</c:v>
                </c:pt>
                <c:pt idx="24">
                  <c:v>09_2019</c:v>
                </c:pt>
                <c:pt idx="25">
                  <c:v>10_2019</c:v>
                </c:pt>
                <c:pt idx="26">
                  <c:v>03_2020</c:v>
                </c:pt>
                <c:pt idx="27">
                  <c:v>04_2020</c:v>
                </c:pt>
              </c:strCache>
            </c:strRef>
          </c:cat>
          <c:val>
            <c:numRef>
              <c:f>'T1 und T2 Monat (2)'!$N$24:$N$51</c:f>
              <c:numCache>
                <c:formatCode>General</c:formatCode>
                <c:ptCount val="28"/>
                <c:pt idx="20">
                  <c:v>399</c:v>
                </c:pt>
                <c:pt idx="21">
                  <c:v>55</c:v>
                </c:pt>
                <c:pt idx="22">
                  <c:v>39</c:v>
                </c:pt>
                <c:pt idx="23">
                  <c:v>1</c:v>
                </c:pt>
                <c:pt idx="24">
                  <c:v>9</c:v>
                </c:pt>
                <c:pt idx="25">
                  <c:v>1</c:v>
                </c:pt>
              </c:numCache>
            </c:numRef>
          </c:val>
        </c:ser>
        <c:ser>
          <c:idx val="4"/>
          <c:order val="4"/>
          <c:tx>
            <c:strRef>
              <c:f>'T1 und T2 Monat (2)'!$O$23</c:f>
              <c:strCache>
                <c:ptCount val="1"/>
                <c:pt idx="0">
                  <c:v>T4/2020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'T1 und T2 Monat (2)'!$J$24:$J$51</c:f>
              <c:strCache>
                <c:ptCount val="28"/>
                <c:pt idx="0">
                  <c:v>9_2016</c:v>
                </c:pt>
                <c:pt idx="1">
                  <c:v>10_2016</c:v>
                </c:pt>
                <c:pt idx="2">
                  <c:v>11_2016</c:v>
                </c:pt>
                <c:pt idx="3">
                  <c:v>12_2016</c:v>
                </c:pt>
                <c:pt idx="4">
                  <c:v>1_2017</c:v>
                </c:pt>
                <c:pt idx="5">
                  <c:v>2_2017</c:v>
                </c:pt>
                <c:pt idx="6">
                  <c:v>3_2017</c:v>
                </c:pt>
                <c:pt idx="7">
                  <c:v>4_2017</c:v>
                </c:pt>
                <c:pt idx="8">
                  <c:v>5_2017</c:v>
                </c:pt>
                <c:pt idx="9">
                  <c:v>6_2017</c:v>
                </c:pt>
                <c:pt idx="10">
                  <c:v>7_2017</c:v>
                </c:pt>
                <c:pt idx="11">
                  <c:v>8_2017</c:v>
                </c:pt>
                <c:pt idx="12">
                  <c:v>9_2017</c:v>
                </c:pt>
                <c:pt idx="13">
                  <c:v>10_2017</c:v>
                </c:pt>
                <c:pt idx="14">
                  <c:v>11_2017</c:v>
                </c:pt>
                <c:pt idx="15">
                  <c:v>12_2017</c:v>
                </c:pt>
                <c:pt idx="16">
                  <c:v>03_2018</c:v>
                </c:pt>
                <c:pt idx="17">
                  <c:v>04_2018</c:v>
                </c:pt>
                <c:pt idx="18">
                  <c:v>05_2018</c:v>
                </c:pt>
                <c:pt idx="19">
                  <c:v>06_2018</c:v>
                </c:pt>
                <c:pt idx="20">
                  <c:v>05_2019</c:v>
                </c:pt>
                <c:pt idx="21">
                  <c:v>06_2019</c:v>
                </c:pt>
                <c:pt idx="22">
                  <c:v>07_2019</c:v>
                </c:pt>
                <c:pt idx="23">
                  <c:v>08_2019</c:v>
                </c:pt>
                <c:pt idx="24">
                  <c:v>09_2019</c:v>
                </c:pt>
                <c:pt idx="25">
                  <c:v>10_2019</c:v>
                </c:pt>
                <c:pt idx="26">
                  <c:v>03_2020</c:v>
                </c:pt>
                <c:pt idx="27">
                  <c:v>04_2020</c:v>
                </c:pt>
              </c:strCache>
            </c:strRef>
          </c:cat>
          <c:val>
            <c:numRef>
              <c:f>'T1 und T2 Monat (2)'!$O$24:$O$51</c:f>
              <c:numCache>
                <c:formatCode>General</c:formatCode>
                <c:ptCount val="28"/>
                <c:pt idx="26">
                  <c:v>68</c:v>
                </c:pt>
                <c:pt idx="27">
                  <c:v>4</c:v>
                </c:pt>
              </c:numCache>
            </c:numRef>
          </c:val>
        </c:ser>
        <c:dLbls>
          <c:showLegendKey val="0"/>
          <c:showVal val="0"/>
          <c:showCatName val="0"/>
          <c:showSerName val="0"/>
          <c:showPercent val="0"/>
          <c:showBubbleSize val="0"/>
        </c:dLbls>
        <c:gapWidth val="150"/>
        <c:axId val="277634192"/>
        <c:axId val="277623312"/>
      </c:barChart>
      <c:catAx>
        <c:axId val="277634192"/>
        <c:scaling>
          <c:orientation val="minMax"/>
        </c:scaling>
        <c:delete val="0"/>
        <c:axPos val="b"/>
        <c:numFmt formatCode="General" sourceLinked="0"/>
        <c:majorTickMark val="out"/>
        <c:minorTickMark val="none"/>
        <c:tickLblPos val="nextTo"/>
        <c:spPr>
          <a:ln>
            <a:solidFill>
              <a:schemeClr val="tx1"/>
            </a:solidFill>
          </a:ln>
        </c:spPr>
        <c:txPr>
          <a:bodyPr/>
          <a:lstStyle/>
          <a:p>
            <a:pPr>
              <a:defRPr sz="1200"/>
            </a:pPr>
            <a:endParaRPr lang="de-DE"/>
          </a:p>
        </c:txPr>
        <c:crossAx val="277623312"/>
        <c:crosses val="autoZero"/>
        <c:auto val="1"/>
        <c:lblAlgn val="ctr"/>
        <c:lblOffset val="100"/>
        <c:noMultiLvlLbl val="0"/>
      </c:catAx>
      <c:valAx>
        <c:axId val="277623312"/>
        <c:scaling>
          <c:orientation val="minMax"/>
          <c:max val="450"/>
          <c:min val="0"/>
        </c:scaling>
        <c:delete val="0"/>
        <c:axPos val="l"/>
        <c:majorGridlines>
          <c:spPr>
            <a:ln>
              <a:solidFill>
                <a:schemeClr val="bg1"/>
              </a:solidFill>
            </a:ln>
          </c:spPr>
        </c:majorGridlines>
        <c:numFmt formatCode="###0" sourceLinked="1"/>
        <c:majorTickMark val="none"/>
        <c:minorTickMark val="none"/>
        <c:tickLblPos val="none"/>
        <c:spPr>
          <a:ln>
            <a:noFill/>
          </a:ln>
        </c:spPr>
        <c:crossAx val="277634192"/>
        <c:crosses val="autoZero"/>
        <c:crossBetween val="between"/>
        <c:majorUnit val="1000"/>
        <c:minorUnit val="500"/>
      </c:valAx>
      <c:spPr>
        <a:noFill/>
        <a:ln>
          <a:noFill/>
        </a:ln>
      </c:spPr>
    </c:plotArea>
    <c:legend>
      <c:legendPos val="t"/>
      <c:layout>
        <c:manualLayout>
          <c:xMode val="edge"/>
          <c:yMode val="edge"/>
          <c:x val="0.15982183081670193"/>
          <c:y val="0.90101491364331265"/>
          <c:w val="0.42809080581241399"/>
          <c:h val="7.1485040307973799E-2"/>
        </c:manualLayout>
      </c:layout>
      <c:overlay val="0"/>
    </c:legend>
    <c:plotVisOnly val="1"/>
    <c:dispBlanksAs val="gap"/>
    <c:showDLblsOverMax val="0"/>
  </c:chart>
  <c:spPr>
    <a:ln>
      <a:noFill/>
    </a:ln>
  </c:spPr>
  <c:txPr>
    <a:bodyPr/>
    <a:lstStyle/>
    <a:p>
      <a:pPr>
        <a:defRPr sz="1400" baseline="0">
          <a:latin typeface="+mn-lt"/>
        </a:defRPr>
      </a:pPr>
      <a:endParaRPr lang="de-D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16666666666682E-2"/>
          <c:y val="0"/>
          <c:w val="0.96842402142708095"/>
          <c:h val="0.70091494336223958"/>
        </c:manualLayout>
      </c:layout>
      <c:barChart>
        <c:barDir val="col"/>
        <c:grouping val="clustered"/>
        <c:varyColors val="0"/>
        <c:ser>
          <c:idx val="0"/>
          <c:order val="0"/>
          <c:tx>
            <c:strRef>
              <c:f>'Veränd Wegweiser T3_T4'!$B$1</c:f>
              <c:strCache>
                <c:ptCount val="1"/>
                <c:pt idx="0">
                  <c:v>T3</c:v>
                </c:pt>
              </c:strCache>
            </c:strRef>
          </c:tx>
          <c:spPr>
            <a:solidFill>
              <a:srgbClr val="C2D69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'Veränd Wegweiser T3_T4'!$A$2:$A$5</c:f>
              <c:strCache>
                <c:ptCount val="4"/>
                <c:pt idx="0">
                  <c:v>Skala Ziele</c:v>
                </c:pt>
                <c:pt idx="1">
                  <c:v>Skala Planung</c:v>
                </c:pt>
                <c:pt idx="2">
                  <c:v>Skala Sicherheit</c:v>
                </c:pt>
                <c:pt idx="3">
                  <c:v>Skala Recherche</c:v>
                </c:pt>
              </c:strCache>
            </c:strRef>
          </c:cat>
          <c:val>
            <c:numRef>
              <c:f>'Veränd Wegweiser T3_T4'!$B$2:$B$5</c:f>
              <c:numCache>
                <c:formatCode>0.0</c:formatCode>
                <c:ptCount val="4"/>
                <c:pt idx="0">
                  <c:v>13.516556291390728</c:v>
                </c:pt>
                <c:pt idx="1">
                  <c:v>13.850498338870432</c:v>
                </c:pt>
                <c:pt idx="2">
                  <c:v>14.387417218543046</c:v>
                </c:pt>
                <c:pt idx="3">
                  <c:v>13.395348837209303</c:v>
                </c:pt>
              </c:numCache>
            </c:numRef>
          </c:val>
        </c:ser>
        <c:ser>
          <c:idx val="1"/>
          <c:order val="1"/>
          <c:tx>
            <c:strRef>
              <c:f>'Veränd Wegweiser T3_T4'!$C$1</c:f>
              <c:strCache>
                <c:ptCount val="1"/>
                <c:pt idx="0">
                  <c:v>T4</c:v>
                </c:pt>
              </c:strCache>
            </c:strRef>
          </c:tx>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'Veränd Wegweiser T3_T4'!$A$2:$A$5</c:f>
              <c:strCache>
                <c:ptCount val="4"/>
                <c:pt idx="0">
                  <c:v>Skala Ziele</c:v>
                </c:pt>
                <c:pt idx="1">
                  <c:v>Skala Planung</c:v>
                </c:pt>
                <c:pt idx="2">
                  <c:v>Skala Sicherheit</c:v>
                </c:pt>
                <c:pt idx="3">
                  <c:v>Skala Recherche</c:v>
                </c:pt>
              </c:strCache>
            </c:strRef>
          </c:cat>
          <c:val>
            <c:numRef>
              <c:f>'Veränd Wegweiser T3_T4'!$C$2:$C$5</c:f>
              <c:numCache>
                <c:formatCode>0.0</c:formatCode>
                <c:ptCount val="4"/>
                <c:pt idx="0">
                  <c:v>13.930463576158941</c:v>
                </c:pt>
                <c:pt idx="1">
                  <c:v>14.259136212624584</c:v>
                </c:pt>
                <c:pt idx="2">
                  <c:v>14.69205298013245</c:v>
                </c:pt>
                <c:pt idx="3">
                  <c:v>13.551495016611296</c:v>
                </c:pt>
              </c:numCache>
            </c:numRef>
          </c:val>
        </c:ser>
        <c:ser>
          <c:idx val="2"/>
          <c:order val="2"/>
          <c:tx>
            <c:strRef>
              <c:f>'Veränd Wegweiser'!$D$1</c:f>
              <c:strCache>
                <c:ptCount val="1"/>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'Veränd Wegweiser'!$A$2:$A$5</c:f>
              <c:strCache>
                <c:ptCount val="4"/>
                <c:pt idx="0">
                  <c:v>Skala Ziele</c:v>
                </c:pt>
                <c:pt idx="1">
                  <c:v>Skala Planung</c:v>
                </c:pt>
                <c:pt idx="2">
                  <c:v>Skala Sicherheit</c:v>
                </c:pt>
                <c:pt idx="3">
                  <c:v>Skala Recherche</c:v>
                </c:pt>
              </c:strCache>
            </c:strRef>
          </c:cat>
          <c:val>
            <c:numRef>
              <c:f>'Veränd Wegweiser'!$D$2:$D$5</c:f>
            </c:numRef>
          </c:val>
        </c:ser>
        <c:dLbls>
          <c:showLegendKey val="0"/>
          <c:showVal val="0"/>
          <c:showCatName val="0"/>
          <c:showSerName val="0"/>
          <c:showPercent val="0"/>
          <c:showBubbleSize val="0"/>
        </c:dLbls>
        <c:gapWidth val="150"/>
        <c:axId val="394978784"/>
        <c:axId val="394979872"/>
      </c:barChart>
      <c:catAx>
        <c:axId val="394978784"/>
        <c:scaling>
          <c:orientation val="minMax"/>
        </c:scaling>
        <c:delete val="0"/>
        <c:axPos val="b"/>
        <c:numFmt formatCode="General" sourceLinked="0"/>
        <c:majorTickMark val="out"/>
        <c:minorTickMark val="none"/>
        <c:tickLblPos val="nextTo"/>
        <c:spPr>
          <a:ln>
            <a:solidFill>
              <a:schemeClr val="tx1"/>
            </a:solidFill>
          </a:ln>
        </c:spPr>
        <c:crossAx val="394979872"/>
        <c:crosses val="autoZero"/>
        <c:auto val="1"/>
        <c:lblAlgn val="ctr"/>
        <c:lblOffset val="100"/>
        <c:noMultiLvlLbl val="0"/>
      </c:catAx>
      <c:valAx>
        <c:axId val="394979872"/>
        <c:scaling>
          <c:orientation val="minMax"/>
          <c:max val="20"/>
          <c:min val="0"/>
        </c:scaling>
        <c:delete val="0"/>
        <c:axPos val="l"/>
        <c:majorGridlines>
          <c:spPr>
            <a:ln>
              <a:solidFill>
                <a:schemeClr val="bg1"/>
              </a:solidFill>
            </a:ln>
          </c:spPr>
        </c:majorGridlines>
        <c:numFmt formatCode="0.0" sourceLinked="1"/>
        <c:majorTickMark val="none"/>
        <c:minorTickMark val="none"/>
        <c:tickLblPos val="none"/>
        <c:spPr>
          <a:ln>
            <a:noFill/>
          </a:ln>
        </c:spPr>
        <c:crossAx val="394978784"/>
        <c:crosses val="autoZero"/>
        <c:crossBetween val="between"/>
      </c:valAx>
      <c:spPr>
        <a:noFill/>
        <a:ln>
          <a:noFill/>
        </a:ln>
      </c:spPr>
    </c:plotArea>
    <c:legend>
      <c:legendPos val="r"/>
      <c:layout>
        <c:manualLayout>
          <c:xMode val="edge"/>
          <c:yMode val="edge"/>
          <c:x val="0.27022893094952066"/>
          <c:y val="0.81266088137099646"/>
          <c:w val="0.40977090008859307"/>
          <c:h val="0.1873391186290036"/>
        </c:manualLayout>
      </c:layout>
      <c:overlay val="0"/>
    </c:legend>
    <c:plotVisOnly val="1"/>
    <c:dispBlanksAs val="gap"/>
    <c:showDLblsOverMax val="0"/>
  </c:chart>
  <c:spPr>
    <a:ln>
      <a:noFill/>
    </a:ln>
  </c:spPr>
  <c:txPr>
    <a:bodyPr/>
    <a:lstStyle/>
    <a:p>
      <a:pPr>
        <a:defRPr sz="1600" baseline="0">
          <a:latin typeface="Arial" pitchFamily="34" charset="0"/>
        </a:defRPr>
      </a:pPr>
      <a:endParaRPr lang="de-DE"/>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576051319104202E-2"/>
          <c:y val="5.1941902323320847E-2"/>
          <c:w val="0.96842394868089576"/>
          <c:h val="0.70091494336223958"/>
        </c:manualLayout>
      </c:layout>
      <c:barChart>
        <c:barDir val="col"/>
        <c:grouping val="clustered"/>
        <c:varyColors val="0"/>
        <c:ser>
          <c:idx val="0"/>
          <c:order val="0"/>
          <c:spPr>
            <a:solidFill>
              <a:srgbClr val="76923C"/>
            </a:solidFill>
          </c:spPr>
          <c:invertIfNegative val="0"/>
          <c:dLbls>
            <c:dLbl>
              <c:idx val="1"/>
              <c:layout>
                <c:manualLayout>
                  <c:x val="-2.232641214556841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'Zufriedenheit Situation 2'!$A$2:$A$8</c:f>
              <c:numCache>
                <c:formatCode>General</c:formatCode>
                <c:ptCount val="7"/>
              </c:numCache>
            </c:numRef>
          </c:cat>
          <c:val>
            <c:numRef>
              <c:f>'Zufriedenheit Situation 2'!$B$2:$B$8</c:f>
              <c:numCache>
                <c:formatCode>0%</c:formatCode>
                <c:ptCount val="7"/>
                <c:pt idx="0">
                  <c:v>1.1337868480725623E-2</c:v>
                </c:pt>
                <c:pt idx="1">
                  <c:v>2.9478458049886622E-2</c:v>
                </c:pt>
                <c:pt idx="2">
                  <c:v>2.4943310657596373E-2</c:v>
                </c:pt>
                <c:pt idx="3">
                  <c:v>7.9365079365079361E-2</c:v>
                </c:pt>
                <c:pt idx="4">
                  <c:v>0.21088435374149661</c:v>
                </c:pt>
                <c:pt idx="5">
                  <c:v>0.35147392290249435</c:v>
                </c:pt>
                <c:pt idx="6">
                  <c:v>0.29251700680272108</c:v>
                </c:pt>
              </c:numCache>
            </c:numRef>
          </c:val>
        </c:ser>
        <c:dLbls>
          <c:showLegendKey val="0"/>
          <c:showVal val="0"/>
          <c:showCatName val="0"/>
          <c:showSerName val="0"/>
          <c:showPercent val="0"/>
          <c:showBubbleSize val="0"/>
        </c:dLbls>
        <c:gapWidth val="50"/>
        <c:overlap val="100"/>
        <c:axId val="394971712"/>
        <c:axId val="394972256"/>
      </c:barChart>
      <c:catAx>
        <c:axId val="394971712"/>
        <c:scaling>
          <c:orientation val="minMax"/>
        </c:scaling>
        <c:delete val="0"/>
        <c:axPos val="b"/>
        <c:numFmt formatCode="General" sourceLinked="0"/>
        <c:majorTickMark val="out"/>
        <c:minorTickMark val="none"/>
        <c:tickLblPos val="nextTo"/>
        <c:spPr>
          <a:ln>
            <a:solidFill>
              <a:schemeClr val="tx1"/>
            </a:solidFill>
          </a:ln>
        </c:spPr>
        <c:txPr>
          <a:bodyPr/>
          <a:lstStyle/>
          <a:p>
            <a:pPr>
              <a:defRPr lang="de-AT" baseline="0">
                <a:latin typeface="Tahoma" pitchFamily="34" charset="0"/>
              </a:defRPr>
            </a:pPr>
            <a:endParaRPr lang="de-DE"/>
          </a:p>
        </c:txPr>
        <c:crossAx val="394972256"/>
        <c:crosses val="autoZero"/>
        <c:auto val="1"/>
        <c:lblAlgn val="ctr"/>
        <c:lblOffset val="100"/>
        <c:noMultiLvlLbl val="0"/>
      </c:catAx>
      <c:valAx>
        <c:axId val="394972256"/>
        <c:scaling>
          <c:orientation val="minMax"/>
          <c:max val="0.5"/>
          <c:min val="0"/>
        </c:scaling>
        <c:delete val="0"/>
        <c:axPos val="l"/>
        <c:majorGridlines>
          <c:spPr>
            <a:ln>
              <a:solidFill>
                <a:schemeClr val="bg1"/>
              </a:solidFill>
            </a:ln>
          </c:spPr>
        </c:majorGridlines>
        <c:numFmt formatCode="0%" sourceLinked="1"/>
        <c:majorTickMark val="none"/>
        <c:minorTickMark val="none"/>
        <c:tickLblPos val="none"/>
        <c:spPr>
          <a:ln>
            <a:noFill/>
          </a:ln>
        </c:spPr>
        <c:txPr>
          <a:bodyPr/>
          <a:lstStyle/>
          <a:p>
            <a:pPr>
              <a:defRPr lang="de-AT"/>
            </a:pPr>
            <a:endParaRPr lang="de-DE"/>
          </a:p>
        </c:txPr>
        <c:crossAx val="394971712"/>
        <c:crosses val="autoZero"/>
        <c:crossBetween val="between"/>
        <c:majorUnit val="0.1"/>
      </c:valAx>
      <c:spPr>
        <a:noFill/>
        <a:ln>
          <a:noFill/>
        </a:ln>
      </c:spPr>
    </c:plotArea>
    <c:plotVisOnly val="1"/>
    <c:dispBlanksAs val="gap"/>
    <c:showDLblsOverMax val="0"/>
  </c:chart>
  <c:spPr>
    <a:ln>
      <a:noFill/>
    </a:ln>
  </c:spPr>
  <c:txPr>
    <a:bodyPr/>
    <a:lstStyle/>
    <a:p>
      <a:pPr>
        <a:defRPr sz="800" baseline="0">
          <a:latin typeface="Arial" pitchFamily="34" charset="0"/>
        </a:defRPr>
      </a:pPr>
      <a:endParaRPr lang="de-D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905145392202382E-2"/>
          <c:y val="0"/>
          <c:w val="0.96842402142708095"/>
          <c:h val="0.80969580545059217"/>
        </c:manualLayout>
      </c:layout>
      <c:barChart>
        <c:barDir val="col"/>
        <c:grouping val="clustered"/>
        <c:varyColors val="0"/>
        <c:ser>
          <c:idx val="0"/>
          <c:order val="0"/>
          <c:tx>
            <c:strRef>
              <c:f>'T2 KW) (2)'!$D$47</c:f>
              <c:strCache>
                <c:ptCount val="1"/>
                <c:pt idx="0">
                  <c:v>Reminder</c:v>
                </c:pt>
              </c:strCache>
            </c:strRef>
          </c:tx>
          <c:spPr>
            <a:pattFill prst="pct10">
              <a:fgClr>
                <a:srgbClr val="FF0000"/>
              </a:fgClr>
              <a:bgClr>
                <a:sysClr val="window" lastClr="FFFFFF"/>
              </a:bgClr>
            </a:pattFill>
            <a:ln>
              <a:solidFill>
                <a:srgbClr val="FF0000"/>
              </a:solidFill>
            </a:ln>
          </c:spPr>
          <c:invertIfNegative val="0"/>
          <c:cat>
            <c:numRef>
              <c:f>'T2 KW) (2)'!$C$48:$C$73</c:f>
              <c:numCache>
                <c:formatCode>General</c:formatCode>
                <c:ptCount val="2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numCache>
            </c:numRef>
          </c:cat>
          <c:val>
            <c:numRef>
              <c:f>'T2 KW) (2)'!$D$48:$D$73</c:f>
              <c:numCache>
                <c:formatCode>###0</c:formatCode>
                <c:ptCount val="26"/>
                <c:pt idx="0">
                  <c:v>300</c:v>
                </c:pt>
                <c:pt idx="1">
                  <c:v>300</c:v>
                </c:pt>
                <c:pt idx="3">
                  <c:v>300</c:v>
                </c:pt>
                <c:pt idx="4">
                  <c:v>300</c:v>
                </c:pt>
                <c:pt idx="5">
                  <c:v>300</c:v>
                </c:pt>
                <c:pt idx="6">
                  <c:v>300</c:v>
                </c:pt>
                <c:pt idx="8">
                  <c:v>300</c:v>
                </c:pt>
                <c:pt idx="9">
                  <c:v>300</c:v>
                </c:pt>
                <c:pt idx="11">
                  <c:v>300</c:v>
                </c:pt>
                <c:pt idx="13">
                  <c:v>300</c:v>
                </c:pt>
                <c:pt idx="17">
                  <c:v>300</c:v>
                </c:pt>
              </c:numCache>
            </c:numRef>
          </c:val>
        </c:ser>
        <c:ser>
          <c:idx val="1"/>
          <c:order val="1"/>
          <c:tx>
            <c:strRef>
              <c:f>'T2 KW) (2)'!$E$47</c:f>
              <c:strCache>
                <c:ptCount val="1"/>
                <c:pt idx="0">
                  <c:v>Zahl der Antworten</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'T2 KW) (2)'!$C$48:$C$73</c:f>
              <c:numCache>
                <c:formatCode>General</c:formatCode>
                <c:ptCount val="26"/>
                <c:pt idx="0">
                  <c:v>18</c:v>
                </c:pt>
                <c:pt idx="1">
                  <c:v>19</c:v>
                </c:pt>
                <c:pt idx="2">
                  <c:v>20</c:v>
                </c:pt>
                <c:pt idx="3">
                  <c:v>21</c:v>
                </c:pt>
                <c:pt idx="4">
                  <c:v>22</c:v>
                </c:pt>
                <c:pt idx="5">
                  <c:v>23</c:v>
                </c:pt>
                <c:pt idx="6">
                  <c:v>24</c:v>
                </c:pt>
                <c:pt idx="7">
                  <c:v>25</c:v>
                </c:pt>
                <c:pt idx="8">
                  <c:v>26</c:v>
                </c:pt>
                <c:pt idx="9">
                  <c:v>27</c:v>
                </c:pt>
                <c:pt idx="10">
                  <c:v>28</c:v>
                </c:pt>
                <c:pt idx="11">
                  <c:v>29</c:v>
                </c:pt>
                <c:pt idx="12">
                  <c:v>30</c:v>
                </c:pt>
                <c:pt idx="13">
                  <c:v>31</c:v>
                </c:pt>
                <c:pt idx="14">
                  <c:v>32</c:v>
                </c:pt>
                <c:pt idx="15">
                  <c:v>33</c:v>
                </c:pt>
                <c:pt idx="16">
                  <c:v>34</c:v>
                </c:pt>
                <c:pt idx="17">
                  <c:v>35</c:v>
                </c:pt>
                <c:pt idx="18">
                  <c:v>36</c:v>
                </c:pt>
                <c:pt idx="19">
                  <c:v>37</c:v>
                </c:pt>
                <c:pt idx="20">
                  <c:v>38</c:v>
                </c:pt>
                <c:pt idx="21">
                  <c:v>39</c:v>
                </c:pt>
                <c:pt idx="22">
                  <c:v>40</c:v>
                </c:pt>
                <c:pt idx="23">
                  <c:v>41</c:v>
                </c:pt>
                <c:pt idx="24">
                  <c:v>42</c:v>
                </c:pt>
                <c:pt idx="25">
                  <c:v>43</c:v>
                </c:pt>
              </c:numCache>
            </c:numRef>
          </c:cat>
          <c:val>
            <c:numRef>
              <c:f>'T2 KW) (2)'!$E$48:$E$73</c:f>
              <c:numCache>
                <c:formatCode>###0</c:formatCode>
                <c:ptCount val="26"/>
                <c:pt idx="0">
                  <c:v>249</c:v>
                </c:pt>
                <c:pt idx="1">
                  <c:v>69</c:v>
                </c:pt>
                <c:pt idx="2">
                  <c:v>39</c:v>
                </c:pt>
                <c:pt idx="3">
                  <c:v>13</c:v>
                </c:pt>
                <c:pt idx="4">
                  <c:v>38</c:v>
                </c:pt>
                <c:pt idx="5">
                  <c:v>9</c:v>
                </c:pt>
                <c:pt idx="6">
                  <c:v>18</c:v>
                </c:pt>
                <c:pt idx="7">
                  <c:v>17</c:v>
                </c:pt>
                <c:pt idx="8">
                  <c:v>8</c:v>
                </c:pt>
                <c:pt idx="9">
                  <c:v>14</c:v>
                </c:pt>
                <c:pt idx="10">
                  <c:v>13</c:v>
                </c:pt>
                <c:pt idx="11">
                  <c:v>2</c:v>
                </c:pt>
                <c:pt idx="12">
                  <c:v>2</c:v>
                </c:pt>
                <c:pt idx="13">
                  <c:v>2</c:v>
                </c:pt>
                <c:pt idx="16">
                  <c:v>1</c:v>
                </c:pt>
                <c:pt idx="18">
                  <c:v>8</c:v>
                </c:pt>
                <c:pt idx="20">
                  <c:v>1</c:v>
                </c:pt>
                <c:pt idx="25">
                  <c:v>1</c:v>
                </c:pt>
              </c:numCache>
            </c:numRef>
          </c:val>
        </c:ser>
        <c:dLbls>
          <c:showLegendKey val="0"/>
          <c:showVal val="0"/>
          <c:showCatName val="0"/>
          <c:showSerName val="0"/>
          <c:showPercent val="0"/>
          <c:showBubbleSize val="0"/>
        </c:dLbls>
        <c:gapWidth val="300"/>
        <c:overlap val="50"/>
        <c:axId val="150124256"/>
        <c:axId val="150126976"/>
      </c:barChart>
      <c:catAx>
        <c:axId val="150124256"/>
        <c:scaling>
          <c:orientation val="minMax"/>
        </c:scaling>
        <c:delete val="0"/>
        <c:axPos val="b"/>
        <c:title>
          <c:tx>
            <c:rich>
              <a:bodyPr/>
              <a:lstStyle/>
              <a:p>
                <a:pPr>
                  <a:defRPr b="0"/>
                </a:pPr>
                <a:r>
                  <a:rPr lang="en-US" b="0"/>
                  <a:t>Kalenderwoche</a:t>
                </a:r>
              </a:p>
            </c:rich>
          </c:tx>
          <c:layout/>
          <c:overlay val="0"/>
        </c:title>
        <c:numFmt formatCode="General" sourceLinked="0"/>
        <c:majorTickMark val="out"/>
        <c:minorTickMark val="none"/>
        <c:tickLblPos val="nextTo"/>
        <c:spPr>
          <a:ln>
            <a:solidFill>
              <a:schemeClr val="tx1"/>
            </a:solidFill>
          </a:ln>
        </c:spPr>
        <c:crossAx val="150126976"/>
        <c:crosses val="autoZero"/>
        <c:auto val="1"/>
        <c:lblAlgn val="ctr"/>
        <c:lblOffset val="100"/>
        <c:noMultiLvlLbl val="0"/>
      </c:catAx>
      <c:valAx>
        <c:axId val="150126976"/>
        <c:scaling>
          <c:orientation val="minMax"/>
          <c:max val="320"/>
          <c:min val="0"/>
        </c:scaling>
        <c:delete val="0"/>
        <c:axPos val="l"/>
        <c:majorGridlines>
          <c:spPr>
            <a:ln>
              <a:solidFill>
                <a:schemeClr val="bg1"/>
              </a:solidFill>
            </a:ln>
          </c:spPr>
        </c:majorGridlines>
        <c:numFmt formatCode="###0" sourceLinked="1"/>
        <c:majorTickMark val="none"/>
        <c:minorTickMark val="none"/>
        <c:tickLblPos val="none"/>
        <c:spPr>
          <a:ln>
            <a:noFill/>
          </a:ln>
        </c:spPr>
        <c:crossAx val="150124256"/>
        <c:crosses val="autoZero"/>
        <c:crossBetween val="between"/>
        <c:majorUnit val="1000"/>
        <c:minorUnit val="500"/>
      </c:valAx>
      <c:spPr>
        <a:noFill/>
        <a:ln>
          <a:noFill/>
        </a:ln>
      </c:spPr>
    </c:plotArea>
    <c:legend>
      <c:legendPos val="t"/>
      <c:layout>
        <c:manualLayout>
          <c:xMode val="edge"/>
          <c:yMode val="edge"/>
          <c:x val="0.7329984465163889"/>
          <c:y val="0.27890732117049788"/>
          <c:w val="0.23252888805327424"/>
          <c:h val="0.1485839484452946"/>
        </c:manualLayout>
      </c:layout>
      <c:overlay val="0"/>
    </c:legend>
    <c:plotVisOnly val="1"/>
    <c:dispBlanksAs val="gap"/>
    <c:showDLblsOverMax val="0"/>
  </c:chart>
  <c:spPr>
    <a:ln>
      <a:noFill/>
    </a:ln>
  </c:spPr>
  <c:txPr>
    <a:bodyPr/>
    <a:lstStyle/>
    <a:p>
      <a:pPr>
        <a:defRPr sz="1600" baseline="0">
          <a:latin typeface="+mn-lt"/>
        </a:defRPr>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412616708243016E-2"/>
          <c:y val="0"/>
          <c:w val="0.96842402142708095"/>
          <c:h val="0.91157248105380928"/>
        </c:manualLayout>
      </c:layout>
      <c:barChart>
        <c:barDir val="col"/>
        <c:grouping val="clustered"/>
        <c:varyColors val="0"/>
        <c:ser>
          <c:idx val="0"/>
          <c:order val="0"/>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'Ausfüllzeit (2)'!$K$27:$K$33</c:f>
              <c:strCache>
                <c:ptCount val="7"/>
                <c:pt idx="0">
                  <c:v>2 bis 4 Minuten</c:v>
                </c:pt>
                <c:pt idx="1">
                  <c:v>5 bis 6 Minuten</c:v>
                </c:pt>
                <c:pt idx="2">
                  <c:v>7 bis 8 Minuten</c:v>
                </c:pt>
                <c:pt idx="3">
                  <c:v>9 bis 10 Minuten</c:v>
                </c:pt>
                <c:pt idx="4">
                  <c:v>11 bis 12 Minuten</c:v>
                </c:pt>
                <c:pt idx="5">
                  <c:v>13 bis 14 Minuten</c:v>
                </c:pt>
                <c:pt idx="6">
                  <c:v>über 14 Minuten</c:v>
                </c:pt>
              </c:strCache>
            </c:strRef>
          </c:cat>
          <c:val>
            <c:numRef>
              <c:f>'Ausfüllzeit (2)'!$L$27:$L$33</c:f>
              <c:numCache>
                <c:formatCode>###0</c:formatCode>
                <c:ptCount val="7"/>
                <c:pt idx="0">
                  <c:v>172</c:v>
                </c:pt>
                <c:pt idx="1">
                  <c:v>142</c:v>
                </c:pt>
                <c:pt idx="2">
                  <c:v>67</c:v>
                </c:pt>
                <c:pt idx="3">
                  <c:v>27</c:v>
                </c:pt>
                <c:pt idx="4">
                  <c:v>8</c:v>
                </c:pt>
                <c:pt idx="5">
                  <c:v>7</c:v>
                </c:pt>
                <c:pt idx="6">
                  <c:v>17</c:v>
                </c:pt>
              </c:numCache>
            </c:numRef>
          </c:val>
        </c:ser>
        <c:dLbls>
          <c:showLegendKey val="0"/>
          <c:showVal val="0"/>
          <c:showCatName val="0"/>
          <c:showSerName val="0"/>
          <c:showPercent val="0"/>
          <c:showBubbleSize val="0"/>
        </c:dLbls>
        <c:gapWidth val="300"/>
        <c:overlap val="50"/>
        <c:axId val="197276560"/>
        <c:axId val="2091356240"/>
      </c:barChart>
      <c:catAx>
        <c:axId val="197276560"/>
        <c:scaling>
          <c:orientation val="minMax"/>
        </c:scaling>
        <c:delete val="0"/>
        <c:axPos val="b"/>
        <c:numFmt formatCode="General" sourceLinked="0"/>
        <c:majorTickMark val="out"/>
        <c:minorTickMark val="none"/>
        <c:tickLblPos val="nextTo"/>
        <c:spPr>
          <a:ln>
            <a:solidFill>
              <a:schemeClr val="tx1"/>
            </a:solidFill>
          </a:ln>
        </c:spPr>
        <c:crossAx val="2091356240"/>
        <c:crosses val="autoZero"/>
        <c:auto val="1"/>
        <c:lblAlgn val="ctr"/>
        <c:lblOffset val="100"/>
        <c:noMultiLvlLbl val="0"/>
      </c:catAx>
      <c:valAx>
        <c:axId val="2091356240"/>
        <c:scaling>
          <c:orientation val="minMax"/>
          <c:max val="200"/>
          <c:min val="0"/>
        </c:scaling>
        <c:delete val="0"/>
        <c:axPos val="l"/>
        <c:majorGridlines>
          <c:spPr>
            <a:ln>
              <a:solidFill>
                <a:schemeClr val="bg1"/>
              </a:solidFill>
            </a:ln>
          </c:spPr>
        </c:majorGridlines>
        <c:numFmt formatCode="###0" sourceLinked="1"/>
        <c:majorTickMark val="none"/>
        <c:minorTickMark val="none"/>
        <c:tickLblPos val="none"/>
        <c:spPr>
          <a:ln>
            <a:noFill/>
          </a:ln>
        </c:spPr>
        <c:crossAx val="197276560"/>
        <c:crosses val="autoZero"/>
        <c:crossBetween val="between"/>
        <c:majorUnit val="100"/>
      </c:valAx>
      <c:spPr>
        <a:noFill/>
        <a:ln>
          <a:noFill/>
        </a:ln>
      </c:spPr>
    </c:plotArea>
    <c:plotVisOnly val="1"/>
    <c:dispBlanksAs val="gap"/>
    <c:showDLblsOverMax val="0"/>
  </c:chart>
  <c:spPr>
    <a:ln>
      <a:noFill/>
    </a:ln>
  </c:spPr>
  <c:txPr>
    <a:bodyPr/>
    <a:lstStyle/>
    <a:p>
      <a:pPr>
        <a:defRPr sz="1600" baseline="0">
          <a:latin typeface="Arial" pitchFamily="34" charset="0"/>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916666666666682E-2"/>
          <c:y val="0"/>
          <c:w val="0.96842402142708095"/>
          <c:h val="0.84383488041558596"/>
        </c:manualLayout>
      </c:layout>
      <c:barChart>
        <c:barDir val="col"/>
        <c:grouping val="clustered"/>
        <c:varyColors val="0"/>
        <c:ser>
          <c:idx val="0"/>
          <c:order val="0"/>
          <c:spPr>
            <a:solidFill>
              <a:srgbClr val="76923C"/>
            </a:solidFill>
          </c:spPr>
          <c:invertIfNegative val="0"/>
          <c:dLbls>
            <c:dLbl>
              <c:idx val="1"/>
              <c:layout>
                <c:manualLayout>
                  <c:x val="-2.232641214556841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Situation!$A$2:$A$6</c:f>
              <c:strCache>
                <c:ptCount val="5"/>
                <c:pt idx="0">
                  <c:v>Universitäts- studium</c:v>
                </c:pt>
                <c:pt idx="1">
                  <c:v>Fachhochschule</c:v>
                </c:pt>
                <c:pt idx="2">
                  <c:v>pädagogische Hochschule</c:v>
                </c:pt>
                <c:pt idx="3">
                  <c:v>Berufs- ausbildung</c:v>
                </c:pt>
                <c:pt idx="4">
                  <c:v>Arbeiten gehen</c:v>
                </c:pt>
              </c:strCache>
            </c:strRef>
          </c:cat>
          <c:val>
            <c:numRef>
              <c:f>Situation!$B$2:$B$6</c:f>
              <c:numCache>
                <c:formatCode>###0</c:formatCode>
                <c:ptCount val="5"/>
                <c:pt idx="0">
                  <c:v>244</c:v>
                </c:pt>
                <c:pt idx="1">
                  <c:v>68</c:v>
                </c:pt>
                <c:pt idx="2">
                  <c:v>20</c:v>
                </c:pt>
                <c:pt idx="3">
                  <c:v>18</c:v>
                </c:pt>
                <c:pt idx="4">
                  <c:v>91</c:v>
                </c:pt>
              </c:numCache>
            </c:numRef>
          </c:val>
        </c:ser>
        <c:dLbls>
          <c:showLegendKey val="0"/>
          <c:showVal val="0"/>
          <c:showCatName val="0"/>
          <c:showSerName val="0"/>
          <c:showPercent val="0"/>
          <c:showBubbleSize val="0"/>
        </c:dLbls>
        <c:gapWidth val="150"/>
        <c:axId val="394981504"/>
        <c:axId val="394984224"/>
      </c:barChart>
      <c:catAx>
        <c:axId val="394981504"/>
        <c:scaling>
          <c:orientation val="minMax"/>
        </c:scaling>
        <c:delete val="0"/>
        <c:axPos val="b"/>
        <c:numFmt formatCode="General" sourceLinked="0"/>
        <c:majorTickMark val="out"/>
        <c:minorTickMark val="none"/>
        <c:tickLblPos val="nextTo"/>
        <c:spPr>
          <a:ln>
            <a:solidFill>
              <a:schemeClr val="tx1"/>
            </a:solidFill>
          </a:ln>
        </c:spPr>
        <c:txPr>
          <a:bodyPr/>
          <a:lstStyle/>
          <a:p>
            <a:pPr>
              <a:defRPr lang="de-AT" sz="1400" baseline="0">
                <a:latin typeface="+mn-lt"/>
              </a:defRPr>
            </a:pPr>
            <a:endParaRPr lang="de-DE"/>
          </a:p>
        </c:txPr>
        <c:crossAx val="394984224"/>
        <c:crosses val="autoZero"/>
        <c:auto val="1"/>
        <c:lblAlgn val="ctr"/>
        <c:lblOffset val="100"/>
        <c:noMultiLvlLbl val="0"/>
      </c:catAx>
      <c:valAx>
        <c:axId val="394984224"/>
        <c:scaling>
          <c:orientation val="minMax"/>
          <c:max val="280"/>
          <c:min val="0"/>
        </c:scaling>
        <c:delete val="0"/>
        <c:axPos val="l"/>
        <c:majorGridlines>
          <c:spPr>
            <a:ln>
              <a:solidFill>
                <a:schemeClr val="bg1"/>
              </a:solidFill>
            </a:ln>
          </c:spPr>
        </c:majorGridlines>
        <c:numFmt formatCode="###0" sourceLinked="1"/>
        <c:majorTickMark val="none"/>
        <c:minorTickMark val="none"/>
        <c:tickLblPos val="none"/>
        <c:spPr>
          <a:ln>
            <a:noFill/>
          </a:ln>
        </c:spPr>
        <c:txPr>
          <a:bodyPr/>
          <a:lstStyle/>
          <a:p>
            <a:pPr>
              <a:defRPr lang="de-AT"/>
            </a:pPr>
            <a:endParaRPr lang="de-DE"/>
          </a:p>
        </c:txPr>
        <c:crossAx val="394981504"/>
        <c:crosses val="autoZero"/>
        <c:crossBetween val="between"/>
        <c:majorUnit val="10"/>
      </c:valAx>
      <c:spPr>
        <a:noFill/>
        <a:ln>
          <a:noFill/>
        </a:ln>
      </c:spPr>
    </c:plotArea>
    <c:plotVisOnly val="1"/>
    <c:dispBlanksAs val="gap"/>
    <c:showDLblsOverMax val="0"/>
  </c:chart>
  <c:spPr>
    <a:ln>
      <a:noFill/>
    </a:ln>
  </c:spPr>
  <c:txPr>
    <a:bodyPr/>
    <a:lstStyle/>
    <a:p>
      <a:pPr>
        <a:defRPr sz="800" baseline="0">
          <a:latin typeface="Arial" pitchFamily="34" charset="0"/>
        </a:defRPr>
      </a:pPr>
      <a:endParaRPr lang="de-DE"/>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023294473249526"/>
          <c:y val="7.7815366734962102E-2"/>
          <c:w val="0.44492680335793727"/>
          <c:h val="0.74873140262466109"/>
        </c:manualLayout>
      </c:layout>
      <c:barChart>
        <c:barDir val="bar"/>
        <c:grouping val="stacked"/>
        <c:varyColors val="0"/>
        <c:ser>
          <c:idx val="0"/>
          <c:order val="0"/>
          <c:tx>
            <c:strRef>
              <c:f>'Zufriedenheit Situation'!$O$10</c:f>
              <c:strCache>
                <c:ptCount val="1"/>
                <c:pt idx="0">
                  <c:v>trifft genau zu</c:v>
                </c:pt>
              </c:strCache>
            </c:strRef>
          </c:tx>
          <c:spPr>
            <a:solidFill>
              <a:srgbClr val="76923C"/>
            </a:solidFill>
          </c:spPr>
          <c:invertIfNegative val="0"/>
          <c:dLbls>
            <c:dLbl>
              <c:idx val="2"/>
              <c:layout>
                <c:manualLayout>
                  <c:x val="8.745584742191179E-3"/>
                  <c:y val="1.1971852737591594E-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'Zufriedenheit Situation'!$P$9:$S$9</c:f>
              <c:strCache>
                <c:ptCount val="4"/>
                <c:pt idx="0">
                  <c:v>Meine derzeitige Situation (z. B Studium, Ausbildung, Arbeit) entspricht meinen Erwartungen</c:v>
                </c:pt>
                <c:pt idx="1">
                  <c:v>Ich habe schon an einen Wechsel gedacht (z.B. Studienabbruch und arbeiten gehen, anderes Studium oder andere Ausbildung, doch studieren)</c:v>
                </c:pt>
                <c:pt idx="2">
                  <c:v>Ich fühle mich durch meine derzeitige Situation (z.B. Studium, Ausbildung, Arbeit) überfordert</c:v>
                </c:pt>
                <c:pt idx="3">
                  <c:v>Wenn ich die Zeit zurückdrehen könnte, würde ich mich wieder so entscheiden</c:v>
                </c:pt>
              </c:strCache>
            </c:strRef>
          </c:cat>
          <c:val>
            <c:numRef>
              <c:f>'Zufriedenheit Situation'!$P$10:$S$10</c:f>
              <c:numCache>
                <c:formatCode>0%</c:formatCode>
                <c:ptCount val="4"/>
                <c:pt idx="0">
                  <c:v>0.40589569160997735</c:v>
                </c:pt>
                <c:pt idx="1">
                  <c:v>0.23356009070294784</c:v>
                </c:pt>
                <c:pt idx="2">
                  <c:v>4.5351473922902494E-2</c:v>
                </c:pt>
                <c:pt idx="3">
                  <c:v>0.48752834467120182</c:v>
                </c:pt>
              </c:numCache>
            </c:numRef>
          </c:val>
        </c:ser>
        <c:ser>
          <c:idx val="1"/>
          <c:order val="1"/>
          <c:tx>
            <c:strRef>
              <c:f>'Zufriedenheit Situation'!$O$11</c:f>
              <c:strCache>
                <c:ptCount val="1"/>
                <c:pt idx="0">
                  <c:v>trifft eher zu</c:v>
                </c:pt>
              </c:strCache>
            </c:strRef>
          </c:tx>
          <c:spPr>
            <a:solidFill>
              <a:srgbClr val="95B75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'Zufriedenheit Situation'!$P$9:$S$9</c:f>
              <c:strCache>
                <c:ptCount val="4"/>
                <c:pt idx="0">
                  <c:v>Meine derzeitige Situation (z. B Studium, Ausbildung, Arbeit) entspricht meinen Erwartungen</c:v>
                </c:pt>
                <c:pt idx="1">
                  <c:v>Ich habe schon an einen Wechsel gedacht (z.B. Studienabbruch und arbeiten gehen, anderes Studium oder andere Ausbildung, doch studieren)</c:v>
                </c:pt>
                <c:pt idx="2">
                  <c:v>Ich fühle mich durch meine derzeitige Situation (z.B. Studium, Ausbildung, Arbeit) überfordert</c:v>
                </c:pt>
                <c:pt idx="3">
                  <c:v>Wenn ich die Zeit zurückdrehen könnte, würde ich mich wieder so entscheiden</c:v>
                </c:pt>
              </c:strCache>
            </c:strRef>
          </c:cat>
          <c:val>
            <c:numRef>
              <c:f>'Zufriedenheit Situation'!$P$11:$S$11</c:f>
              <c:numCache>
                <c:formatCode>0%</c:formatCode>
                <c:ptCount val="4"/>
                <c:pt idx="0">
                  <c:v>0.43764172335600909</c:v>
                </c:pt>
                <c:pt idx="1">
                  <c:v>0.14512471655328799</c:v>
                </c:pt>
                <c:pt idx="2">
                  <c:v>0.16099773242630386</c:v>
                </c:pt>
                <c:pt idx="3">
                  <c:v>0.35374149659863946</c:v>
                </c:pt>
              </c:numCache>
            </c:numRef>
          </c:val>
        </c:ser>
        <c:ser>
          <c:idx val="2"/>
          <c:order val="2"/>
          <c:tx>
            <c:strRef>
              <c:f>'Zufriedenheit Situation'!$O$12</c:f>
              <c:strCache>
                <c:ptCount val="1"/>
                <c:pt idx="0">
                  <c:v>trifft kaum zu</c:v>
                </c:pt>
              </c:strCache>
            </c:strRef>
          </c:tx>
          <c:spPr>
            <a:solidFill>
              <a:srgbClr val="C2D69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'Zufriedenheit Situation'!$P$9:$S$9</c:f>
              <c:strCache>
                <c:ptCount val="4"/>
                <c:pt idx="0">
                  <c:v>Meine derzeitige Situation (z. B Studium, Ausbildung, Arbeit) entspricht meinen Erwartungen</c:v>
                </c:pt>
                <c:pt idx="1">
                  <c:v>Ich habe schon an einen Wechsel gedacht (z.B. Studienabbruch und arbeiten gehen, anderes Studium oder andere Ausbildung, doch studieren)</c:v>
                </c:pt>
                <c:pt idx="2">
                  <c:v>Ich fühle mich durch meine derzeitige Situation (z.B. Studium, Ausbildung, Arbeit) überfordert</c:v>
                </c:pt>
                <c:pt idx="3">
                  <c:v>Wenn ich die Zeit zurückdrehen könnte, würde ich mich wieder so entscheiden</c:v>
                </c:pt>
              </c:strCache>
            </c:strRef>
          </c:cat>
          <c:val>
            <c:numRef>
              <c:f>'Zufriedenheit Situation'!$P$12:$S$12</c:f>
              <c:numCache>
                <c:formatCode>0%</c:formatCode>
                <c:ptCount val="4"/>
                <c:pt idx="0">
                  <c:v>9.9773242630385492E-2</c:v>
                </c:pt>
                <c:pt idx="1">
                  <c:v>0.21315192743764172</c:v>
                </c:pt>
                <c:pt idx="2">
                  <c:v>0.41043083900226757</c:v>
                </c:pt>
                <c:pt idx="3">
                  <c:v>7.9365079365079361E-2</c:v>
                </c:pt>
              </c:numCache>
            </c:numRef>
          </c:val>
        </c:ser>
        <c:ser>
          <c:idx val="3"/>
          <c:order val="3"/>
          <c:tx>
            <c:strRef>
              <c:f>'Zufriedenheit Situation'!$O$13</c:f>
              <c:strCache>
                <c:ptCount val="1"/>
                <c:pt idx="0">
                  <c:v>trifft nicht zu</c:v>
                </c:pt>
              </c:strCache>
            </c:strRef>
          </c:tx>
          <c:spPr>
            <a:solidFill>
              <a:srgbClr val="E1E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'Zufriedenheit Situation'!$P$9:$S$9</c:f>
              <c:strCache>
                <c:ptCount val="4"/>
                <c:pt idx="0">
                  <c:v>Meine derzeitige Situation (z. B Studium, Ausbildung, Arbeit) entspricht meinen Erwartungen</c:v>
                </c:pt>
                <c:pt idx="1">
                  <c:v>Ich habe schon an einen Wechsel gedacht (z.B. Studienabbruch und arbeiten gehen, anderes Studium oder andere Ausbildung, doch studieren)</c:v>
                </c:pt>
                <c:pt idx="2">
                  <c:v>Ich fühle mich durch meine derzeitige Situation (z.B. Studium, Ausbildung, Arbeit) überfordert</c:v>
                </c:pt>
                <c:pt idx="3">
                  <c:v>Wenn ich die Zeit zurückdrehen könnte, würde ich mich wieder so entscheiden</c:v>
                </c:pt>
              </c:strCache>
            </c:strRef>
          </c:cat>
          <c:val>
            <c:numRef>
              <c:f>'Zufriedenheit Situation'!$P$13:$S$13</c:f>
              <c:numCache>
                <c:formatCode>0%</c:formatCode>
                <c:ptCount val="4"/>
                <c:pt idx="0">
                  <c:v>5.6689342403628121E-2</c:v>
                </c:pt>
                <c:pt idx="1">
                  <c:v>0.40816326530612246</c:v>
                </c:pt>
                <c:pt idx="2">
                  <c:v>0.3832199546485261</c:v>
                </c:pt>
                <c:pt idx="3">
                  <c:v>7.9365079365079361E-2</c:v>
                </c:pt>
              </c:numCache>
            </c:numRef>
          </c:val>
        </c:ser>
        <c:dLbls>
          <c:showLegendKey val="0"/>
          <c:showVal val="0"/>
          <c:showCatName val="0"/>
          <c:showSerName val="0"/>
          <c:showPercent val="0"/>
          <c:showBubbleSize val="0"/>
        </c:dLbls>
        <c:gapWidth val="60"/>
        <c:overlap val="100"/>
        <c:axId val="394980960"/>
        <c:axId val="394970624"/>
      </c:barChart>
      <c:catAx>
        <c:axId val="394980960"/>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de-DE"/>
          </a:p>
        </c:txPr>
        <c:crossAx val="394970624"/>
        <c:crosses val="autoZero"/>
        <c:auto val="1"/>
        <c:lblAlgn val="ctr"/>
        <c:lblOffset val="100"/>
        <c:tickLblSkip val="1"/>
        <c:tickMarkSkip val="1"/>
        <c:noMultiLvlLbl val="0"/>
      </c:catAx>
      <c:valAx>
        <c:axId val="394970624"/>
        <c:scaling>
          <c:orientation val="minMax"/>
          <c:max val="1"/>
        </c:scaling>
        <c:delete val="0"/>
        <c:axPos val="t"/>
        <c:majorGridlines>
          <c:spPr>
            <a:ln w="12701">
              <a:solidFill>
                <a:srgbClr val="000000"/>
              </a:solidFill>
              <a:prstDash val="lgDash"/>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de-DE"/>
          </a:p>
        </c:txPr>
        <c:crossAx val="394980960"/>
        <c:crosses val="autoZero"/>
        <c:crossBetween val="between"/>
        <c:majorUnit val="0.2"/>
        <c:minorUnit val="0.1"/>
      </c:valAx>
      <c:spPr>
        <a:solidFill>
          <a:srgbClr val="FFFFFF"/>
        </a:solidFill>
        <a:ln w="12701">
          <a:solidFill>
            <a:srgbClr val="808080"/>
          </a:solidFill>
          <a:prstDash val="solid"/>
        </a:ln>
      </c:spPr>
    </c:plotArea>
    <c:legend>
      <c:legendPos val="b"/>
      <c:layout>
        <c:manualLayout>
          <c:xMode val="edge"/>
          <c:yMode val="edge"/>
          <c:x val="0.40255559299655408"/>
          <c:y val="0.86317608943261304"/>
          <c:w val="0.57159925297556469"/>
          <c:h val="8.3490982680799519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mj-lt"/>
          <a:ea typeface="Tahoma" panose="020B0604030504040204" pitchFamily="34" charset="0"/>
          <a:cs typeface="Tahoma" panose="020B0604030504040204" pitchFamily="34" charset="0"/>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1576051319104202E-2"/>
          <c:y val="5.1941902323320847E-2"/>
          <c:w val="0.96842394868089576"/>
          <c:h val="0.70091494336223958"/>
        </c:manualLayout>
      </c:layout>
      <c:barChart>
        <c:barDir val="col"/>
        <c:grouping val="clustered"/>
        <c:varyColors val="0"/>
        <c:ser>
          <c:idx val="0"/>
          <c:order val="0"/>
          <c:spPr>
            <a:solidFill>
              <a:srgbClr val="76923C"/>
            </a:solidFill>
          </c:spPr>
          <c:invertIfNegative val="0"/>
          <c:dLbls>
            <c:dLbl>
              <c:idx val="1"/>
              <c:layout>
                <c:manualLayout>
                  <c:x val="-2.2326412145568411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600">
                    <a:latin typeface="+mn-l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'Zufriedenheit Situation 2'!$A$2:$A$8</c:f>
              <c:numCache>
                <c:formatCode>General</c:formatCode>
                <c:ptCount val="7"/>
              </c:numCache>
            </c:numRef>
          </c:cat>
          <c:val>
            <c:numRef>
              <c:f>'Zufriedenheit Situation 2'!$B$2:$B$8</c:f>
              <c:numCache>
                <c:formatCode>0%</c:formatCode>
                <c:ptCount val="7"/>
                <c:pt idx="0">
                  <c:v>1.1337868480725623E-2</c:v>
                </c:pt>
                <c:pt idx="1">
                  <c:v>2.9478458049886622E-2</c:v>
                </c:pt>
                <c:pt idx="2">
                  <c:v>2.4943310657596373E-2</c:v>
                </c:pt>
                <c:pt idx="3">
                  <c:v>7.9365079365079361E-2</c:v>
                </c:pt>
                <c:pt idx="4">
                  <c:v>0.21088435374149661</c:v>
                </c:pt>
                <c:pt idx="5">
                  <c:v>0.35147392290249435</c:v>
                </c:pt>
                <c:pt idx="6">
                  <c:v>0.29251700680272108</c:v>
                </c:pt>
              </c:numCache>
            </c:numRef>
          </c:val>
        </c:ser>
        <c:dLbls>
          <c:showLegendKey val="0"/>
          <c:showVal val="0"/>
          <c:showCatName val="0"/>
          <c:showSerName val="0"/>
          <c:showPercent val="0"/>
          <c:showBubbleSize val="0"/>
        </c:dLbls>
        <c:gapWidth val="50"/>
        <c:overlap val="100"/>
        <c:axId val="394977696"/>
        <c:axId val="394975520"/>
      </c:barChart>
      <c:catAx>
        <c:axId val="394977696"/>
        <c:scaling>
          <c:orientation val="minMax"/>
        </c:scaling>
        <c:delete val="0"/>
        <c:axPos val="b"/>
        <c:numFmt formatCode="General" sourceLinked="0"/>
        <c:majorTickMark val="out"/>
        <c:minorTickMark val="none"/>
        <c:tickLblPos val="nextTo"/>
        <c:spPr>
          <a:ln>
            <a:solidFill>
              <a:schemeClr val="tx1"/>
            </a:solidFill>
          </a:ln>
        </c:spPr>
        <c:txPr>
          <a:bodyPr/>
          <a:lstStyle/>
          <a:p>
            <a:pPr>
              <a:defRPr lang="de-AT" baseline="0">
                <a:latin typeface="Tahoma" pitchFamily="34" charset="0"/>
              </a:defRPr>
            </a:pPr>
            <a:endParaRPr lang="de-DE"/>
          </a:p>
        </c:txPr>
        <c:crossAx val="394975520"/>
        <c:crosses val="autoZero"/>
        <c:auto val="1"/>
        <c:lblAlgn val="ctr"/>
        <c:lblOffset val="100"/>
        <c:noMultiLvlLbl val="0"/>
      </c:catAx>
      <c:valAx>
        <c:axId val="394975520"/>
        <c:scaling>
          <c:orientation val="minMax"/>
          <c:max val="0.5"/>
          <c:min val="0"/>
        </c:scaling>
        <c:delete val="0"/>
        <c:axPos val="l"/>
        <c:majorGridlines>
          <c:spPr>
            <a:ln>
              <a:solidFill>
                <a:schemeClr val="bg1"/>
              </a:solidFill>
            </a:ln>
          </c:spPr>
        </c:majorGridlines>
        <c:numFmt formatCode="0%" sourceLinked="1"/>
        <c:majorTickMark val="none"/>
        <c:minorTickMark val="none"/>
        <c:tickLblPos val="none"/>
        <c:spPr>
          <a:ln>
            <a:noFill/>
          </a:ln>
        </c:spPr>
        <c:txPr>
          <a:bodyPr/>
          <a:lstStyle/>
          <a:p>
            <a:pPr>
              <a:defRPr lang="de-AT"/>
            </a:pPr>
            <a:endParaRPr lang="de-DE"/>
          </a:p>
        </c:txPr>
        <c:crossAx val="394977696"/>
        <c:crosses val="autoZero"/>
        <c:crossBetween val="between"/>
        <c:majorUnit val="0.1"/>
      </c:valAx>
      <c:spPr>
        <a:noFill/>
        <a:ln>
          <a:noFill/>
        </a:ln>
      </c:spPr>
    </c:plotArea>
    <c:plotVisOnly val="1"/>
    <c:dispBlanksAs val="gap"/>
    <c:showDLblsOverMax val="0"/>
  </c:chart>
  <c:spPr>
    <a:ln>
      <a:noFill/>
    </a:ln>
  </c:spPr>
  <c:txPr>
    <a:bodyPr/>
    <a:lstStyle/>
    <a:p>
      <a:pPr>
        <a:defRPr sz="800" baseline="0">
          <a:latin typeface="Arial" pitchFamily="34" charset="0"/>
        </a:defRPr>
      </a:pPr>
      <a:endParaRPr lang="de-D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842952082710482"/>
          <c:y val="9.0045165674088268E-2"/>
          <c:w val="0.4606402850164763"/>
          <c:h val="0.80411918431824303"/>
        </c:manualLayout>
      </c:layout>
      <c:barChart>
        <c:barDir val="bar"/>
        <c:grouping val="stacked"/>
        <c:varyColors val="0"/>
        <c:ser>
          <c:idx val="0"/>
          <c:order val="0"/>
          <c:tx>
            <c:strRef>
              <c:f>'Angebote der ÖH'!$I$10</c:f>
              <c:strCache>
                <c:ptCount val="1"/>
                <c:pt idx="0">
                  <c:v>ja</c:v>
                </c:pt>
              </c:strCache>
            </c:strRef>
          </c:tx>
          <c:spPr>
            <a:solidFill>
              <a:srgbClr val="76923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'Angebote der ÖH'!$J$9:$O$9</c:f>
              <c:strCache>
                <c:ptCount val="6"/>
                <c:pt idx="0">
                  <c:v>Studienberatung der HochschülerInnenschaft</c:v>
                </c:pt>
                <c:pt idx="1">
                  <c:v>MaturantInnenberatung</c:v>
                </c:pt>
                <c:pt idx="2">
                  <c:v>Studieren probieren (ÖH Angebot)</c:v>
                </c:pt>
                <c:pt idx="3">
                  <c:v>Beratungs- &amp; Infoangebote der ÖH (Studien- plattform, schwarzes Brett, Erinnerungsservice)</c:v>
                </c:pt>
                <c:pt idx="4">
                  <c:v>Persönliches Beratungsgespräch an der ÖH</c:v>
                </c:pt>
                <c:pt idx="5">
                  <c:v>Andere Programme der ÖH</c:v>
                </c:pt>
              </c:strCache>
            </c:strRef>
          </c:cat>
          <c:val>
            <c:numRef>
              <c:f>'Angebote der ÖH'!$J$10:$O$10</c:f>
              <c:numCache>
                <c:formatCode>0%</c:formatCode>
                <c:ptCount val="6"/>
                <c:pt idx="0">
                  <c:v>0.15873015873015872</c:v>
                </c:pt>
                <c:pt idx="1">
                  <c:v>0.18140589569160998</c:v>
                </c:pt>
                <c:pt idx="2">
                  <c:v>0.19954648526077098</c:v>
                </c:pt>
                <c:pt idx="3">
                  <c:v>0.17913832199546484</c:v>
                </c:pt>
                <c:pt idx="4">
                  <c:v>5.8956916099773243E-2</c:v>
                </c:pt>
                <c:pt idx="5">
                  <c:v>9.297052154195011E-2</c:v>
                </c:pt>
              </c:numCache>
            </c:numRef>
          </c:val>
        </c:ser>
        <c:ser>
          <c:idx val="1"/>
          <c:order val="1"/>
          <c:tx>
            <c:strRef>
              <c:f>'Angebote der ÖH'!$I$11</c:f>
              <c:strCache>
                <c:ptCount val="1"/>
                <c:pt idx="0">
                  <c:v>nein</c:v>
                </c:pt>
              </c:strCache>
            </c:strRef>
          </c:tx>
          <c:spPr>
            <a:solidFill>
              <a:srgbClr val="E1EBCD"/>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'Angebote der ÖH'!$J$9:$O$9</c:f>
              <c:strCache>
                <c:ptCount val="6"/>
                <c:pt idx="0">
                  <c:v>Studienberatung der HochschülerInnenschaft</c:v>
                </c:pt>
                <c:pt idx="1">
                  <c:v>MaturantInnenberatung</c:v>
                </c:pt>
                <c:pt idx="2">
                  <c:v>Studieren probieren (ÖH Angebot)</c:v>
                </c:pt>
                <c:pt idx="3">
                  <c:v>Beratungs- &amp; Infoangebote der ÖH (Studien- plattform, schwarzes Brett, Erinnerungsservice)</c:v>
                </c:pt>
                <c:pt idx="4">
                  <c:v>Persönliches Beratungsgespräch an der ÖH</c:v>
                </c:pt>
                <c:pt idx="5">
                  <c:v>Andere Programme der ÖH</c:v>
                </c:pt>
              </c:strCache>
            </c:strRef>
          </c:cat>
          <c:val>
            <c:numRef>
              <c:f>'Angebote der ÖH'!$J$11:$O$11</c:f>
              <c:numCache>
                <c:formatCode>0%</c:formatCode>
                <c:ptCount val="6"/>
                <c:pt idx="0">
                  <c:v>0.84126984126984128</c:v>
                </c:pt>
                <c:pt idx="1">
                  <c:v>0.81859410430838997</c:v>
                </c:pt>
                <c:pt idx="2">
                  <c:v>0.80045351473922899</c:v>
                </c:pt>
                <c:pt idx="3">
                  <c:v>0.82086167800453513</c:v>
                </c:pt>
                <c:pt idx="4">
                  <c:v>0.94104308390022673</c:v>
                </c:pt>
                <c:pt idx="5">
                  <c:v>0.90702947845804993</c:v>
                </c:pt>
              </c:numCache>
            </c:numRef>
          </c:val>
        </c:ser>
        <c:dLbls>
          <c:showLegendKey val="0"/>
          <c:showVal val="0"/>
          <c:showCatName val="0"/>
          <c:showSerName val="0"/>
          <c:showPercent val="0"/>
          <c:showBubbleSize val="0"/>
        </c:dLbls>
        <c:gapWidth val="60"/>
        <c:overlap val="100"/>
        <c:axId val="394979328"/>
        <c:axId val="394982048"/>
      </c:barChart>
      <c:catAx>
        <c:axId val="394979328"/>
        <c:scaling>
          <c:orientation val="maxMin"/>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a:pPr>
            <a:endParaRPr lang="de-DE"/>
          </a:p>
        </c:txPr>
        <c:crossAx val="394982048"/>
        <c:crosses val="autoZero"/>
        <c:auto val="1"/>
        <c:lblAlgn val="ctr"/>
        <c:lblOffset val="100"/>
        <c:tickLblSkip val="1"/>
        <c:tickMarkSkip val="1"/>
        <c:noMultiLvlLbl val="0"/>
      </c:catAx>
      <c:valAx>
        <c:axId val="394982048"/>
        <c:scaling>
          <c:orientation val="minMax"/>
          <c:max val="1"/>
        </c:scaling>
        <c:delete val="0"/>
        <c:axPos val="t"/>
        <c:majorGridlines>
          <c:spPr>
            <a:ln w="12701">
              <a:solidFill>
                <a:srgbClr val="000000"/>
              </a:solidFill>
              <a:prstDash val="lgDash"/>
            </a:ln>
          </c:spPr>
        </c:majorGridlines>
        <c:numFmt formatCode="0%" sourceLinked="1"/>
        <c:majorTickMark val="out"/>
        <c:minorTickMark val="none"/>
        <c:tickLblPos val="nextTo"/>
        <c:spPr>
          <a:ln w="3175">
            <a:solidFill>
              <a:srgbClr val="000000"/>
            </a:solidFill>
            <a:prstDash val="solid"/>
          </a:ln>
        </c:spPr>
        <c:txPr>
          <a:bodyPr rot="0" vert="horz"/>
          <a:lstStyle/>
          <a:p>
            <a:pPr>
              <a:defRPr/>
            </a:pPr>
            <a:endParaRPr lang="de-DE"/>
          </a:p>
        </c:txPr>
        <c:crossAx val="394979328"/>
        <c:crosses val="autoZero"/>
        <c:crossBetween val="between"/>
        <c:majorUnit val="0.2"/>
        <c:minorUnit val="0.1"/>
      </c:valAx>
      <c:spPr>
        <a:solidFill>
          <a:srgbClr val="FFFFFF"/>
        </a:solidFill>
        <a:ln w="12701">
          <a:solidFill>
            <a:srgbClr val="808080"/>
          </a:solidFill>
          <a:prstDash val="solid"/>
        </a:ln>
      </c:spPr>
    </c:plotArea>
    <c:legend>
      <c:legendPos val="b"/>
      <c:layout>
        <c:manualLayout>
          <c:xMode val="edge"/>
          <c:yMode val="edge"/>
          <c:x val="0.60550848837848459"/>
          <c:y val="0.91578055919509671"/>
          <c:w val="0.29187300616244671"/>
          <c:h val="4.7220121188513639E-2"/>
        </c:manualLayout>
      </c:layout>
      <c:overlay val="0"/>
    </c:legend>
    <c:plotVisOnly val="1"/>
    <c:dispBlanksAs val="gap"/>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40911536145107"/>
          <c:y val="9.2603599600044439E-2"/>
          <c:w val="0.22022333775779299"/>
          <c:h val="0.83684868347961339"/>
        </c:manualLayout>
      </c:layout>
      <c:pieChart>
        <c:varyColors val="1"/>
        <c:ser>
          <c:idx val="0"/>
          <c:order val="0"/>
          <c:dPt>
            <c:idx val="0"/>
            <c:bubble3D val="0"/>
            <c:spPr>
              <a:solidFill>
                <a:srgbClr val="76923C"/>
              </a:solidFill>
            </c:spPr>
          </c:dPt>
          <c:dPt>
            <c:idx val="1"/>
            <c:bubble3D val="0"/>
            <c:spPr>
              <a:solidFill>
                <a:srgbClr val="E1EBCD"/>
              </a:solidFill>
            </c:spPr>
          </c:dPt>
          <c:dLbls>
            <c:dLbl>
              <c:idx val="0"/>
              <c:layout>
                <c:manualLayout>
                  <c:x val="-0.10829790841953234"/>
                  <c:y val="-5.8810132207532499E-2"/>
                </c:manualLayout>
              </c:layout>
              <c:spPr>
                <a:noFill/>
                <a:ln>
                  <a:noFill/>
                </a:ln>
                <a:effectLst/>
              </c:spPr>
              <c:txPr>
                <a:bodyPr wrap="square" lIns="38100" tIns="19050" rIns="38100" bIns="19050" anchor="ctr">
                  <a:spAutoFit/>
                </a:bodyPr>
                <a:lstStyle/>
                <a:p>
                  <a:pPr>
                    <a:defRPr sz="1400"/>
                  </a:pPr>
                  <a:endParaRPr lang="de-DE"/>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9241531642683067E-2"/>
                  <c:y val="-5.7236001555382734E-2"/>
                </c:manualLayout>
              </c:layout>
              <c:spPr>
                <a:noFill/>
                <a:ln>
                  <a:noFill/>
                </a:ln>
                <a:effectLst/>
              </c:spPr>
              <c:txPr>
                <a:bodyPr wrap="square" lIns="38100" tIns="19050" rIns="38100" bIns="19050" anchor="ctr">
                  <a:spAutoFit/>
                </a:bodyPr>
                <a:lstStyle/>
                <a:p>
                  <a:pPr>
                    <a:defRPr sz="1400"/>
                  </a:pPr>
                  <a:endParaRPr lang="de-DE"/>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'Angebote der ÖH'!$D$29:$E$29</c:f>
              <c:strCache>
                <c:ptCount val="2"/>
                <c:pt idx="0">
                  <c:v>Angebote der ÖH genutzt</c:v>
                </c:pt>
                <c:pt idx="1">
                  <c:v>Keine Angebote der ÖH genutzt</c:v>
                </c:pt>
              </c:strCache>
            </c:strRef>
          </c:cat>
          <c:val>
            <c:numRef>
              <c:f>'Angebote der ÖH'!$D$30:$E$30</c:f>
              <c:numCache>
                <c:formatCode>0%</c:formatCode>
                <c:ptCount val="2"/>
                <c:pt idx="0">
                  <c:v>0.52380952380952384</c:v>
                </c:pt>
                <c:pt idx="1">
                  <c:v>0.47619047619047616</c:v>
                </c:pt>
              </c:numCache>
            </c:numRef>
          </c:val>
        </c:ser>
        <c:dLbls>
          <c:showLegendKey val="0"/>
          <c:showVal val="0"/>
          <c:showCatName val="0"/>
          <c:showSerName val="0"/>
          <c:showPercent val="0"/>
          <c:showBubbleSize val="0"/>
          <c:showLeaderLines val="1"/>
        </c:dLbls>
        <c:firstSliceAng val="0"/>
      </c:pieChart>
      <c:spPr>
        <a:noFill/>
        <a:ln w="13590">
          <a:noFill/>
        </a:ln>
      </c:spPr>
    </c:plotArea>
    <c:legend>
      <c:legendPos val="b"/>
      <c:layout>
        <c:manualLayout>
          <c:xMode val="edge"/>
          <c:yMode val="edge"/>
          <c:x val="9.6170613778011876E-3"/>
          <c:y val="0.28714886614011242"/>
          <c:w val="0.57082736802078116"/>
          <c:h val="0.28659127450290434"/>
        </c:manualLayout>
      </c:layout>
      <c:overlay val="0"/>
    </c:legend>
    <c:plotVisOnly val="1"/>
    <c:dispBlanksAs val="zero"/>
    <c:showDLblsOverMax val="0"/>
  </c:chart>
  <c:spPr>
    <a:noFill/>
    <a:ln>
      <a:noFill/>
    </a:ln>
  </c:spPr>
  <c:txPr>
    <a:bodyPr/>
    <a:lstStyle/>
    <a:p>
      <a:pPr>
        <a:defRPr sz="1400" b="0" i="0" u="none" strike="noStrike" baseline="0">
          <a:solidFill>
            <a:srgbClr val="000000"/>
          </a:solidFill>
          <a:latin typeface="+mn-lt"/>
          <a:ea typeface="Tahoma" panose="020B0604030504040204" pitchFamily="34" charset="0"/>
          <a:cs typeface="Tahoma" panose="020B0604030504040204" pitchFamily="34" charset="0"/>
        </a:defRPr>
      </a:pPr>
      <a:endParaRPr lang="de-D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21783" cy="494629"/>
          </a:xfrm>
          <a:prstGeom prst="rect">
            <a:avLst/>
          </a:prstGeom>
        </p:spPr>
        <p:txBody>
          <a:bodyPr vert="horz" lIns="87645" tIns="43823" rIns="87645" bIns="43823" rtlCol="0"/>
          <a:lstStyle>
            <a:lvl1pPr algn="l">
              <a:defRPr sz="1200"/>
            </a:lvl1pPr>
          </a:lstStyle>
          <a:p>
            <a:endParaRPr lang="de-AT"/>
          </a:p>
        </p:txBody>
      </p:sp>
      <p:sp>
        <p:nvSpPr>
          <p:cNvPr id="3" name="Datumsplatzhalter 2"/>
          <p:cNvSpPr>
            <a:spLocks noGrp="1"/>
          </p:cNvSpPr>
          <p:nvPr>
            <p:ph type="dt" sz="quarter" idx="1"/>
          </p:nvPr>
        </p:nvSpPr>
        <p:spPr>
          <a:xfrm>
            <a:off x="3818823" y="0"/>
            <a:ext cx="2921783" cy="494629"/>
          </a:xfrm>
          <a:prstGeom prst="rect">
            <a:avLst/>
          </a:prstGeom>
        </p:spPr>
        <p:txBody>
          <a:bodyPr vert="horz" lIns="87645" tIns="43823" rIns="87645" bIns="43823" rtlCol="0"/>
          <a:lstStyle>
            <a:lvl1pPr algn="r">
              <a:defRPr sz="1200"/>
            </a:lvl1pPr>
          </a:lstStyle>
          <a:p>
            <a:fld id="{D3258CC5-8F8F-490C-A200-97AD45E4AEE8}" type="datetimeFigureOut">
              <a:rPr lang="de-AT" smtClean="0"/>
              <a:t>01.05.2020</a:t>
            </a:fld>
            <a:endParaRPr lang="de-AT"/>
          </a:p>
        </p:txBody>
      </p:sp>
      <p:sp>
        <p:nvSpPr>
          <p:cNvPr id="4" name="Fußzeilenplatzhalter 3"/>
          <p:cNvSpPr>
            <a:spLocks noGrp="1"/>
          </p:cNvSpPr>
          <p:nvPr>
            <p:ph type="ftr" sz="quarter" idx="2"/>
          </p:nvPr>
        </p:nvSpPr>
        <p:spPr>
          <a:xfrm>
            <a:off x="1" y="9378034"/>
            <a:ext cx="2921783" cy="494629"/>
          </a:xfrm>
          <a:prstGeom prst="rect">
            <a:avLst/>
          </a:prstGeom>
        </p:spPr>
        <p:txBody>
          <a:bodyPr vert="horz" lIns="87645" tIns="43823" rIns="87645" bIns="43823" rtlCol="0" anchor="b"/>
          <a:lstStyle>
            <a:lvl1pPr algn="l">
              <a:defRPr sz="1200"/>
            </a:lvl1pPr>
          </a:lstStyle>
          <a:p>
            <a:endParaRPr lang="de-AT"/>
          </a:p>
        </p:txBody>
      </p:sp>
      <p:sp>
        <p:nvSpPr>
          <p:cNvPr id="5" name="Foliennummernplatzhalter 4"/>
          <p:cNvSpPr>
            <a:spLocks noGrp="1"/>
          </p:cNvSpPr>
          <p:nvPr>
            <p:ph type="sldNum" sz="quarter" idx="3"/>
          </p:nvPr>
        </p:nvSpPr>
        <p:spPr>
          <a:xfrm>
            <a:off x="3818823" y="9378034"/>
            <a:ext cx="2921783" cy="494629"/>
          </a:xfrm>
          <a:prstGeom prst="rect">
            <a:avLst/>
          </a:prstGeom>
        </p:spPr>
        <p:txBody>
          <a:bodyPr vert="horz" lIns="87645" tIns="43823" rIns="87645" bIns="43823" rtlCol="0" anchor="b"/>
          <a:lstStyle>
            <a:lvl1pPr algn="r">
              <a:defRPr sz="1200"/>
            </a:lvl1pPr>
          </a:lstStyle>
          <a:p>
            <a:fld id="{6BBFF434-2387-458B-ADC9-1E3ABA7F6E83}" type="slidenum">
              <a:rPr lang="de-AT" smtClean="0"/>
              <a:t>‹Nr.›</a:t>
            </a:fld>
            <a:endParaRPr lang="de-AT"/>
          </a:p>
        </p:txBody>
      </p:sp>
    </p:spTree>
    <p:extLst>
      <p:ext uri="{BB962C8B-B14F-4D97-AF65-F5344CB8AC3E}">
        <p14:creationId xmlns:p14="http://schemas.microsoft.com/office/powerpoint/2010/main" val="3469250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1"/>
            <a:ext cx="6742113" cy="987266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835" tIns="45418" rIns="90835" bIns="45418" anchor="ctr"/>
          <a:lstStyle/>
          <a:p>
            <a:endParaRPr lang="de-AT"/>
          </a:p>
        </p:txBody>
      </p:sp>
      <p:sp>
        <p:nvSpPr>
          <p:cNvPr id="10242" name="AutoShape 2"/>
          <p:cNvSpPr>
            <a:spLocks noChangeArrowheads="1"/>
          </p:cNvSpPr>
          <p:nvPr/>
        </p:nvSpPr>
        <p:spPr bwMode="auto">
          <a:xfrm>
            <a:off x="0" y="1"/>
            <a:ext cx="6742113" cy="987266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835" tIns="45418" rIns="90835" bIns="45418" anchor="ctr"/>
          <a:lstStyle/>
          <a:p>
            <a:endParaRPr lang="de-AT"/>
          </a:p>
        </p:txBody>
      </p:sp>
      <p:sp>
        <p:nvSpPr>
          <p:cNvPr id="10243" name="AutoShape 3"/>
          <p:cNvSpPr>
            <a:spLocks noChangeArrowheads="1"/>
          </p:cNvSpPr>
          <p:nvPr/>
        </p:nvSpPr>
        <p:spPr bwMode="auto">
          <a:xfrm>
            <a:off x="0" y="1"/>
            <a:ext cx="6742113" cy="987266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835" tIns="45418" rIns="90835" bIns="45418" anchor="ctr"/>
          <a:lstStyle/>
          <a:p>
            <a:endParaRPr lang="de-AT"/>
          </a:p>
        </p:txBody>
      </p:sp>
      <p:sp>
        <p:nvSpPr>
          <p:cNvPr id="10244" name="Text Box 4"/>
          <p:cNvSpPr txBox="1">
            <a:spLocks noChangeArrowheads="1"/>
          </p:cNvSpPr>
          <p:nvPr/>
        </p:nvSpPr>
        <p:spPr bwMode="auto">
          <a:xfrm>
            <a:off x="0" y="0"/>
            <a:ext cx="2923000" cy="49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835" tIns="45418" rIns="90835" bIns="45418" anchor="ctr"/>
          <a:lstStyle/>
          <a:p>
            <a:endParaRPr lang="de-AT"/>
          </a:p>
        </p:txBody>
      </p:sp>
      <p:sp>
        <p:nvSpPr>
          <p:cNvPr id="10245" name="Text Box 5"/>
          <p:cNvSpPr txBox="1">
            <a:spLocks noChangeArrowheads="1"/>
          </p:cNvSpPr>
          <p:nvPr/>
        </p:nvSpPr>
        <p:spPr bwMode="auto">
          <a:xfrm>
            <a:off x="3819114" y="1"/>
            <a:ext cx="2919850" cy="49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835" tIns="45418" rIns="90835" bIns="45418" anchor="ctr"/>
          <a:lstStyle/>
          <a:p>
            <a:endParaRPr lang="de-AT"/>
          </a:p>
        </p:txBody>
      </p:sp>
      <p:sp>
        <p:nvSpPr>
          <p:cNvPr id="10246" name="Rectangle 6"/>
          <p:cNvSpPr>
            <a:spLocks noGrp="1" noRot="1" noChangeAspect="1" noChangeArrowheads="1"/>
          </p:cNvSpPr>
          <p:nvPr>
            <p:ph type="sldImg"/>
          </p:nvPr>
        </p:nvSpPr>
        <p:spPr bwMode="auto">
          <a:xfrm>
            <a:off x="904875" y="739775"/>
            <a:ext cx="4930775" cy="3698875"/>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7" name="Rectangle 7"/>
          <p:cNvSpPr>
            <a:spLocks noGrp="1" noChangeArrowheads="1"/>
          </p:cNvSpPr>
          <p:nvPr>
            <p:ph type="body"/>
          </p:nvPr>
        </p:nvSpPr>
        <p:spPr bwMode="auto">
          <a:xfrm>
            <a:off x="674055" y="4690068"/>
            <a:ext cx="5390856" cy="4437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05" tIns="46491" rIns="89405" bIns="46491" numCol="1" anchor="t" anchorCtr="0" compatLnSpc="1">
            <a:prstTxWarp prst="textNoShape">
              <a:avLst/>
            </a:prstTxWarp>
          </a:bodyPr>
          <a:lstStyle/>
          <a:p>
            <a:pPr lvl="0"/>
            <a:endParaRPr lang="de-DE" altLang="de-DE"/>
          </a:p>
        </p:txBody>
      </p:sp>
      <p:sp>
        <p:nvSpPr>
          <p:cNvPr id="10248" name="Text Box 8"/>
          <p:cNvSpPr txBox="1">
            <a:spLocks noChangeArrowheads="1"/>
          </p:cNvSpPr>
          <p:nvPr/>
        </p:nvSpPr>
        <p:spPr bwMode="auto">
          <a:xfrm>
            <a:off x="0" y="9376978"/>
            <a:ext cx="2923000" cy="49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835" tIns="45418" rIns="90835" bIns="45418" anchor="ctr"/>
          <a:lstStyle/>
          <a:p>
            <a:endParaRPr lang="de-AT"/>
          </a:p>
        </p:txBody>
      </p:sp>
      <p:sp>
        <p:nvSpPr>
          <p:cNvPr id="10249" name="Rectangle 9"/>
          <p:cNvSpPr>
            <a:spLocks noGrp="1" noChangeArrowheads="1"/>
          </p:cNvSpPr>
          <p:nvPr>
            <p:ph type="sldNum"/>
          </p:nvPr>
        </p:nvSpPr>
        <p:spPr bwMode="auto">
          <a:xfrm>
            <a:off x="3819114" y="9376978"/>
            <a:ext cx="2918274" cy="489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405" tIns="46491" rIns="89405" bIns="46491" numCol="1" anchor="b" anchorCtr="0" compatLnSpc="1">
            <a:prstTxWarp prst="textNoShape">
              <a:avLst/>
            </a:prstTxWarp>
          </a:bodyPr>
          <a:lstStyle>
            <a:lvl1pPr algn="r">
              <a:buClrTx/>
              <a:buFontTx/>
              <a:buNone/>
              <a:tabLst>
                <a:tab pos="719115" algn="l"/>
                <a:tab pos="1438229" algn="l"/>
                <a:tab pos="2157344" algn="l"/>
                <a:tab pos="2876459" algn="l"/>
              </a:tabLst>
              <a:defRPr sz="1200">
                <a:solidFill>
                  <a:srgbClr val="000000"/>
                </a:solidFill>
                <a:latin typeface="Times New Roman" pitchFamily="16" charset="0"/>
              </a:defRPr>
            </a:lvl1pPr>
          </a:lstStyle>
          <a:p>
            <a:fld id="{28C41391-5DA3-4B38-9C3E-A73C32054D83}" type="slidenum">
              <a:rPr lang="de-DE" altLang="de-DE"/>
              <a:pPr/>
              <a:t>‹Nr.›</a:t>
            </a:fld>
            <a:endParaRPr lang="de-DE" altLang="de-DE"/>
          </a:p>
        </p:txBody>
      </p:sp>
    </p:spTree>
    <p:extLst>
      <p:ext uri="{BB962C8B-B14F-4D97-AF65-F5344CB8AC3E}">
        <p14:creationId xmlns:p14="http://schemas.microsoft.com/office/powerpoint/2010/main" val="261919340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5628427-1439-4E32-B49C-799F750D672F}" type="slidenum">
              <a:rPr lang="de-DE" altLang="de-DE"/>
              <a:pPr/>
              <a:t>1</a:t>
            </a:fld>
            <a:endParaRPr lang="de-DE" altLang="de-DE"/>
          </a:p>
        </p:txBody>
      </p:sp>
      <p:sp>
        <p:nvSpPr>
          <p:cNvPr id="27649" name="Text Box 1"/>
          <p:cNvSpPr txBox="1">
            <a:spLocks noChangeArrowheads="1"/>
          </p:cNvSpPr>
          <p:nvPr/>
        </p:nvSpPr>
        <p:spPr bwMode="auto">
          <a:xfrm>
            <a:off x="3819114" y="9376978"/>
            <a:ext cx="2919850" cy="49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405" tIns="46491" rIns="89405" bIns="46491"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9pPr>
          </a:lstStyle>
          <a:p>
            <a:pPr algn="r">
              <a:buClrTx/>
              <a:buFontTx/>
              <a:buNone/>
            </a:pPr>
            <a:fld id="{D66A705E-EADA-4EC3-A407-B9436B07B824}" type="slidenum">
              <a:rPr lang="de-DE" altLang="de-DE" sz="1200">
                <a:solidFill>
                  <a:srgbClr val="000000"/>
                </a:solidFill>
                <a:latin typeface="Times New Roman" pitchFamily="16" charset="0"/>
              </a:rPr>
              <a:pPr algn="r">
                <a:buClrTx/>
                <a:buFontTx/>
                <a:buNone/>
              </a:pPr>
              <a:t>1</a:t>
            </a:fld>
            <a:endParaRPr lang="de-DE" altLang="de-DE" sz="1200">
              <a:solidFill>
                <a:srgbClr val="000000"/>
              </a:solidFill>
              <a:latin typeface="Times New Roman" pitchFamily="16" charset="0"/>
            </a:endParaRPr>
          </a:p>
        </p:txBody>
      </p:sp>
      <p:sp>
        <p:nvSpPr>
          <p:cNvPr id="27650" name="Rectangle 2"/>
          <p:cNvSpPr txBox="1">
            <a:spLocks noGrp="1" noRot="1" noChangeAspect="1" noChangeArrowheads="1"/>
          </p:cNvSpPr>
          <p:nvPr>
            <p:ph type="sldImg"/>
          </p:nvPr>
        </p:nvSpPr>
        <p:spPr bwMode="auto">
          <a:xfrm>
            <a:off x="904875" y="739775"/>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1" name="Rectangle 3"/>
          <p:cNvSpPr txBox="1">
            <a:spLocks noGrp="1" noChangeArrowheads="1"/>
          </p:cNvSpPr>
          <p:nvPr>
            <p:ph type="body" idx="1"/>
          </p:nvPr>
        </p:nvSpPr>
        <p:spPr bwMode="auto">
          <a:xfrm>
            <a:off x="674054" y="4690069"/>
            <a:ext cx="5395580" cy="4442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247534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rgbClr val="000000"/>
                </a:solidFill>
                <a:effectLst/>
                <a:latin typeface="Times New Roman" pitchFamily="16" charset="0"/>
                <a:ea typeface="+mn-ea"/>
                <a:cs typeface="+mn-cs"/>
              </a:rPr>
              <a:t>*Abweichungen entstehen durch Doppelnennungen</a:t>
            </a:r>
          </a:p>
          <a:p>
            <a:r>
              <a:rPr lang="de-AT" sz="1200" kern="1200" dirty="0">
                <a:solidFill>
                  <a:srgbClr val="000000"/>
                </a:solidFill>
                <a:effectLst/>
                <a:latin typeface="Times New Roman" pitchFamily="16" charset="0"/>
                <a:ea typeface="+mn-ea"/>
                <a:cs typeface="+mn-cs"/>
              </a:rPr>
              <a:t>*Einfachnennungen wie </a:t>
            </a:r>
            <a:r>
              <a:rPr lang="de-AT" sz="1200" kern="1200" dirty="0" err="1">
                <a:solidFill>
                  <a:srgbClr val="000000"/>
                </a:solidFill>
                <a:effectLst/>
                <a:latin typeface="Times New Roman" pitchFamily="16" charset="0"/>
                <a:ea typeface="+mn-ea"/>
                <a:cs typeface="+mn-cs"/>
              </a:rPr>
              <a:t>MaturantInnenberatung</a:t>
            </a:r>
            <a:r>
              <a:rPr lang="de-AT" sz="1200" kern="1200" dirty="0">
                <a:solidFill>
                  <a:srgbClr val="000000"/>
                </a:solidFill>
                <a:effectLst/>
                <a:latin typeface="Times New Roman" pitchFamily="16" charset="0"/>
                <a:ea typeface="+mn-ea"/>
                <a:cs typeface="+mn-cs"/>
              </a:rPr>
              <a:t>. Jugendcoach, 4Students, 18plus allgemein, 18plus Kleingruppenberatung wurden nicht berücksichtigt</a:t>
            </a: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37</a:t>
            </a:fld>
            <a:endParaRPr lang="de-DE" altLang="de-DE"/>
          </a:p>
        </p:txBody>
      </p:sp>
    </p:spTree>
    <p:extLst>
      <p:ext uri="{BB962C8B-B14F-4D97-AF65-F5344CB8AC3E}">
        <p14:creationId xmlns:p14="http://schemas.microsoft.com/office/powerpoint/2010/main" val="4065896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de-AT" sz="1200" dirty="0">
                <a:latin typeface="Calibri" panose="020F0502020204030204" pitchFamily="34" charset="0"/>
              </a:rPr>
              <a:t>*Genauer auf unterschiedliche </a:t>
            </a:r>
            <a:r>
              <a:rPr lang="de-AT" sz="1200" dirty="0" err="1">
                <a:latin typeface="Calibri" panose="020F0502020204030204" pitchFamily="34" charset="0"/>
              </a:rPr>
              <a:t>Studiumsmöglichkeiten</a:t>
            </a:r>
            <a:r>
              <a:rPr lang="de-AT" sz="1200" dirty="0">
                <a:latin typeface="Calibri" panose="020F0502020204030204" pitchFamily="34" charset="0"/>
              </a:rPr>
              <a:t> eingehen…. *Mehr auf den einzelnen eingehen, auch was sagen was man nicht als erstes Ergebnis bei </a:t>
            </a:r>
            <a:r>
              <a:rPr lang="de-AT" sz="1200" dirty="0" err="1">
                <a:latin typeface="Calibri" panose="020F0502020204030204" pitchFamily="34" charset="0"/>
              </a:rPr>
              <a:t>google</a:t>
            </a:r>
            <a:r>
              <a:rPr lang="de-AT" sz="1200" dirty="0">
                <a:latin typeface="Calibri" panose="020F0502020204030204" pitchFamily="34" charset="0"/>
              </a:rPr>
              <a:t> liest*,Ich kann mich halt leider nicht mehr an viel erinnern.. man vergisst einfach schnell</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de-AT" sz="1200" dirty="0">
              <a:latin typeface="Calibri" panose="020F050202020403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de-AT" sz="1200" dirty="0">
              <a:latin typeface="Calibri" panose="020F0502020204030204" pitchFamily="34" charset="0"/>
            </a:endParaRP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39</a:t>
            </a:fld>
            <a:endParaRPr lang="de-DE" altLang="de-DE"/>
          </a:p>
        </p:txBody>
      </p:sp>
    </p:spTree>
    <p:extLst>
      <p:ext uri="{BB962C8B-B14F-4D97-AF65-F5344CB8AC3E}">
        <p14:creationId xmlns:p14="http://schemas.microsoft.com/office/powerpoint/2010/main" val="4145834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de-AT" sz="1200" kern="1200" dirty="0">
                <a:solidFill>
                  <a:schemeClr val="tx1"/>
                </a:solidFill>
                <a:latin typeface="Calibri" panose="020F0502020204030204" pitchFamily="34" charset="0"/>
                <a:ea typeface="+mn-ea"/>
                <a:cs typeface="+mn-cs"/>
              </a:rPr>
              <a:t>Ich hätte gerne eine Auswertung gehabt! hat keine Ergebnisse geliefert. Berufsfindungstest wäre gut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de-AT" sz="1200" kern="1200" dirty="0">
              <a:solidFill>
                <a:schemeClr val="tx1"/>
              </a:solidFill>
              <a:latin typeface="Calibri" panose="020F0502020204030204" pitchFamily="34" charset="0"/>
              <a:ea typeface="+mn-ea"/>
              <a:cs typeface="+mn-cs"/>
            </a:endParaRP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42</a:t>
            </a:fld>
            <a:endParaRPr lang="de-DE" altLang="de-DE"/>
          </a:p>
        </p:txBody>
      </p:sp>
    </p:spTree>
    <p:extLst>
      <p:ext uri="{BB962C8B-B14F-4D97-AF65-F5344CB8AC3E}">
        <p14:creationId xmlns:p14="http://schemas.microsoft.com/office/powerpoint/2010/main" val="2498929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de-AT" sz="1200" dirty="0">
                <a:latin typeface="Calibri" panose="020F0502020204030204" pitchFamily="34" charset="0"/>
              </a:rPr>
              <a:t>*Es ist zu weltfremd, es sagt nur aus was einen interessiert, hat jedoch kaum Bezug zu einer Berufswahl</a:t>
            </a: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43</a:t>
            </a:fld>
            <a:endParaRPr lang="de-DE" altLang="de-DE"/>
          </a:p>
        </p:txBody>
      </p:sp>
    </p:spTree>
    <p:extLst>
      <p:ext uri="{BB962C8B-B14F-4D97-AF65-F5344CB8AC3E}">
        <p14:creationId xmlns:p14="http://schemas.microsoft.com/office/powerpoint/2010/main" val="67065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fld id="{28C41391-5DA3-4B38-9C3E-A73C32054D83}" type="slidenum">
              <a:rPr lang="de-DE" altLang="de-DE" smtClean="0"/>
              <a:pPr/>
              <a:t>48</a:t>
            </a:fld>
            <a:endParaRPr lang="de-DE" altLang="de-DE"/>
          </a:p>
        </p:txBody>
      </p:sp>
    </p:spTree>
    <p:extLst>
      <p:ext uri="{BB962C8B-B14F-4D97-AF65-F5344CB8AC3E}">
        <p14:creationId xmlns:p14="http://schemas.microsoft.com/office/powerpoint/2010/main" val="378488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63B50EB1-7E4B-4D20-A9DE-03A5FE6562B3}" type="slidenum">
              <a:rPr lang="de-DE" altLang="de-DE"/>
              <a:pPr/>
              <a:t>2</a:t>
            </a:fld>
            <a:endParaRPr lang="de-DE" altLang="de-DE"/>
          </a:p>
        </p:txBody>
      </p:sp>
      <p:sp>
        <p:nvSpPr>
          <p:cNvPr id="28673" name="Text Box 1"/>
          <p:cNvSpPr txBox="1">
            <a:spLocks noChangeArrowheads="1"/>
          </p:cNvSpPr>
          <p:nvPr/>
        </p:nvSpPr>
        <p:spPr bwMode="auto">
          <a:xfrm>
            <a:off x="3819114" y="9376978"/>
            <a:ext cx="2919850" cy="49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405" tIns="46491" rIns="89405" bIns="46491"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9pPr>
          </a:lstStyle>
          <a:p>
            <a:pPr algn="r">
              <a:buClrTx/>
              <a:buFontTx/>
              <a:buNone/>
            </a:pPr>
            <a:fld id="{877B6059-1E46-4369-B44B-28F40EDF1080}" type="slidenum">
              <a:rPr lang="de-DE" altLang="de-DE" sz="1200">
                <a:solidFill>
                  <a:srgbClr val="000000"/>
                </a:solidFill>
                <a:latin typeface="Times New Roman" pitchFamily="16" charset="0"/>
              </a:rPr>
              <a:pPr algn="r">
                <a:buClrTx/>
                <a:buFontTx/>
                <a:buNone/>
              </a:pPr>
              <a:t>2</a:t>
            </a:fld>
            <a:endParaRPr lang="de-DE" altLang="de-DE" sz="1200">
              <a:solidFill>
                <a:srgbClr val="000000"/>
              </a:solidFill>
              <a:latin typeface="Times New Roman" pitchFamily="16" charset="0"/>
            </a:endParaRPr>
          </a:p>
        </p:txBody>
      </p:sp>
      <p:sp>
        <p:nvSpPr>
          <p:cNvPr id="28674" name="Rectangle 2"/>
          <p:cNvSpPr txBox="1">
            <a:spLocks noGrp="1" noRot="1" noChangeAspect="1" noChangeArrowheads="1"/>
          </p:cNvSpPr>
          <p:nvPr>
            <p:ph type="sldImg"/>
          </p:nvPr>
        </p:nvSpPr>
        <p:spPr bwMode="auto">
          <a:xfrm>
            <a:off x="904875" y="739775"/>
            <a:ext cx="4933950" cy="37020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5" name="Rectangle 3"/>
          <p:cNvSpPr txBox="1">
            <a:spLocks noGrp="1" noChangeArrowheads="1"/>
          </p:cNvSpPr>
          <p:nvPr>
            <p:ph type="body" idx="1"/>
          </p:nvPr>
        </p:nvSpPr>
        <p:spPr bwMode="auto">
          <a:xfrm>
            <a:off x="674054" y="4690069"/>
            <a:ext cx="5395580" cy="4442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423241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Steigerung der </a:t>
            </a:r>
            <a:r>
              <a:rPr lang="de-AT" dirty="0" err="1"/>
              <a:t>Ausfüllqoute</a:t>
            </a:r>
            <a:r>
              <a:rPr lang="de-AT" dirty="0"/>
              <a:t> von 75% auf 82%=&gt; dies führen wir auf die gelungene Umsetzung der mobilen Ansicht zurück</a:t>
            </a:r>
          </a:p>
        </p:txBody>
      </p:sp>
      <p:sp>
        <p:nvSpPr>
          <p:cNvPr id="4" name="Foliennummernplatzhalter 3"/>
          <p:cNvSpPr>
            <a:spLocks noGrp="1"/>
          </p:cNvSpPr>
          <p:nvPr>
            <p:ph type="sldNum"/>
          </p:nvPr>
        </p:nvSpPr>
        <p:spPr/>
        <p:txBody>
          <a:bodyPr/>
          <a:lstStyle/>
          <a:p>
            <a:fld id="{28C41391-5DA3-4B38-9C3E-A73C32054D83}" type="slidenum">
              <a:rPr lang="de-DE" altLang="de-DE" smtClean="0"/>
              <a:pPr/>
              <a:t>5</a:t>
            </a:fld>
            <a:endParaRPr lang="de-DE" altLang="de-DE"/>
          </a:p>
        </p:txBody>
      </p:sp>
    </p:spTree>
    <p:extLst>
      <p:ext uri="{BB962C8B-B14F-4D97-AF65-F5344CB8AC3E}">
        <p14:creationId xmlns:p14="http://schemas.microsoft.com/office/powerpoint/2010/main" val="147588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fld id="{28C41391-5DA3-4B38-9C3E-A73C32054D83}" type="slidenum">
              <a:rPr lang="de-DE" altLang="de-DE" smtClean="0"/>
              <a:pPr/>
              <a:t>9</a:t>
            </a:fld>
            <a:endParaRPr lang="de-DE" altLang="de-DE"/>
          </a:p>
        </p:txBody>
      </p:sp>
    </p:spTree>
    <p:extLst>
      <p:ext uri="{BB962C8B-B14F-4D97-AF65-F5344CB8AC3E}">
        <p14:creationId xmlns:p14="http://schemas.microsoft.com/office/powerpoint/2010/main" val="68683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fld id="{28C41391-5DA3-4B38-9C3E-A73C32054D83}" type="slidenum">
              <a:rPr lang="de-DE" altLang="de-DE" smtClean="0"/>
              <a:pPr/>
              <a:t>26</a:t>
            </a:fld>
            <a:endParaRPr lang="de-DE" altLang="de-DE"/>
          </a:p>
        </p:txBody>
      </p:sp>
    </p:spTree>
    <p:extLst>
      <p:ext uri="{BB962C8B-B14F-4D97-AF65-F5344CB8AC3E}">
        <p14:creationId xmlns:p14="http://schemas.microsoft.com/office/powerpoint/2010/main" val="341608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idx="10"/>
          </p:nvPr>
        </p:nvSpPr>
        <p:spPr/>
        <p:txBody>
          <a:bodyPr/>
          <a:lstStyle/>
          <a:p>
            <a:fld id="{28C41391-5DA3-4B38-9C3E-A73C32054D83}" type="slidenum">
              <a:rPr lang="de-DE" altLang="de-DE" smtClean="0"/>
              <a:pPr/>
              <a:t>28</a:t>
            </a:fld>
            <a:endParaRPr lang="de-DE" altLang="de-DE"/>
          </a:p>
        </p:txBody>
      </p:sp>
    </p:spTree>
    <p:extLst>
      <p:ext uri="{BB962C8B-B14F-4D97-AF65-F5344CB8AC3E}">
        <p14:creationId xmlns:p14="http://schemas.microsoft.com/office/powerpoint/2010/main" val="255950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rgbClr val="000000"/>
                </a:solidFill>
                <a:effectLst/>
                <a:latin typeface="Times New Roman" pitchFamily="16" charset="0"/>
                <a:ea typeface="+mn-ea"/>
                <a:cs typeface="+mn-cs"/>
              </a:rPr>
              <a:t>*Abweichungen entstehen durch Doppelnennungen</a:t>
            </a:r>
          </a:p>
          <a:p>
            <a:r>
              <a:rPr lang="de-AT" sz="1200" kern="1200" dirty="0">
                <a:solidFill>
                  <a:srgbClr val="000000"/>
                </a:solidFill>
                <a:effectLst/>
                <a:latin typeface="Times New Roman" pitchFamily="16" charset="0"/>
                <a:ea typeface="+mn-ea"/>
                <a:cs typeface="+mn-cs"/>
              </a:rPr>
              <a:t>*Einfachnennungen wie Praktikum, Schulpsychologie oder Jugendcoach wurden nicht berücksichtigt</a:t>
            </a: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34</a:t>
            </a:fld>
            <a:endParaRPr lang="de-DE" altLang="de-DE"/>
          </a:p>
        </p:txBody>
      </p:sp>
    </p:spTree>
    <p:extLst>
      <p:ext uri="{BB962C8B-B14F-4D97-AF65-F5344CB8AC3E}">
        <p14:creationId xmlns:p14="http://schemas.microsoft.com/office/powerpoint/2010/main" val="220994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rgbClr val="000000"/>
                </a:solidFill>
                <a:effectLst/>
                <a:latin typeface="Times New Roman" pitchFamily="16" charset="0"/>
                <a:ea typeface="+mn-ea"/>
                <a:cs typeface="+mn-cs"/>
              </a:rPr>
              <a:t>*Abweichungen entstehen durch Doppelnennungen</a:t>
            </a:r>
            <a:endParaRPr lang="de-AT" sz="1200" b="1" kern="1200" dirty="0">
              <a:solidFill>
                <a:srgbClr val="FF0000"/>
              </a:solidFill>
              <a:effectLst/>
              <a:latin typeface="Times New Roman" pitchFamily="16" charset="0"/>
              <a:ea typeface="+mn-ea"/>
              <a:cs typeface="+mn-cs"/>
            </a:endParaRPr>
          </a:p>
          <a:p>
            <a:r>
              <a:rPr lang="de-AT" sz="1200" b="0" kern="1200" dirty="0">
                <a:solidFill>
                  <a:srgbClr val="FF0000"/>
                </a:solidFill>
                <a:effectLst/>
                <a:latin typeface="Times New Roman" pitchFamily="16" charset="0"/>
                <a:ea typeface="+mn-ea"/>
                <a:cs typeface="+mn-cs"/>
              </a:rPr>
              <a:t>*Einfachnennungen wie Fragebögen,  Studieren probieren, Informationen von Unis/FH, </a:t>
            </a:r>
            <a:r>
              <a:rPr lang="de-AT" sz="1200" b="0" kern="1200" dirty="0" err="1">
                <a:solidFill>
                  <a:srgbClr val="FF0000"/>
                </a:solidFill>
                <a:effectLst/>
                <a:latin typeface="Times New Roman" pitchFamily="16" charset="0"/>
                <a:ea typeface="+mn-ea"/>
                <a:cs typeface="+mn-cs"/>
              </a:rPr>
              <a:t>MaturantInnenberatung</a:t>
            </a:r>
            <a:r>
              <a:rPr lang="de-AT" sz="1200" b="0" kern="1200" dirty="0">
                <a:solidFill>
                  <a:srgbClr val="FF0000"/>
                </a:solidFill>
                <a:effectLst/>
                <a:latin typeface="Times New Roman" pitchFamily="16" charset="0"/>
                <a:ea typeface="+mn-ea"/>
                <a:cs typeface="+mn-cs"/>
              </a:rPr>
              <a:t> direkt wurden nicht berücksichtigt</a:t>
            </a: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35</a:t>
            </a:fld>
            <a:endParaRPr lang="de-DE" altLang="de-DE"/>
          </a:p>
        </p:txBody>
      </p:sp>
    </p:spTree>
    <p:extLst>
      <p:ext uri="{BB962C8B-B14F-4D97-AF65-F5344CB8AC3E}">
        <p14:creationId xmlns:p14="http://schemas.microsoft.com/office/powerpoint/2010/main" val="2965918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kern="1200" dirty="0">
                <a:solidFill>
                  <a:srgbClr val="000000"/>
                </a:solidFill>
                <a:effectLst/>
                <a:latin typeface="Times New Roman" pitchFamily="16" charset="0"/>
                <a:ea typeface="+mn-ea"/>
                <a:cs typeface="+mn-cs"/>
              </a:rPr>
              <a:t>*Abweichungen entstehen durch Doppelnennungen</a:t>
            </a:r>
          </a:p>
          <a:p>
            <a:r>
              <a:rPr lang="de-AT" sz="1200" kern="1200" dirty="0">
                <a:solidFill>
                  <a:srgbClr val="000000"/>
                </a:solidFill>
                <a:effectLst/>
                <a:latin typeface="Times New Roman" pitchFamily="16" charset="0"/>
                <a:ea typeface="+mn-ea"/>
                <a:cs typeface="+mn-cs"/>
              </a:rPr>
              <a:t>*Einfachnennungen wie </a:t>
            </a:r>
            <a:r>
              <a:rPr lang="de-AT" sz="1200" kern="1200" dirty="0" err="1">
                <a:solidFill>
                  <a:srgbClr val="000000"/>
                </a:solidFill>
                <a:effectLst/>
                <a:latin typeface="Times New Roman" pitchFamily="16" charset="0"/>
                <a:ea typeface="+mn-ea"/>
                <a:cs typeface="+mn-cs"/>
              </a:rPr>
              <a:t>MaturantInnenberatung</a:t>
            </a:r>
            <a:r>
              <a:rPr lang="de-AT" sz="1200" kern="1200" dirty="0">
                <a:solidFill>
                  <a:srgbClr val="000000"/>
                </a:solidFill>
                <a:effectLst/>
                <a:latin typeface="Times New Roman" pitchFamily="16" charset="0"/>
                <a:ea typeface="+mn-ea"/>
                <a:cs typeface="+mn-cs"/>
              </a:rPr>
              <a:t>, AMS, ,sonstige Tests, </a:t>
            </a:r>
            <a:r>
              <a:rPr lang="de-AT" sz="1200" kern="1200" dirty="0" err="1">
                <a:solidFill>
                  <a:srgbClr val="000000"/>
                </a:solidFill>
                <a:effectLst/>
                <a:latin typeface="Times New Roman" pitchFamily="16" charset="0"/>
                <a:ea typeface="+mn-ea"/>
                <a:cs typeface="+mn-cs"/>
              </a:rPr>
              <a:t>SchülerInnenberatung</a:t>
            </a:r>
            <a:r>
              <a:rPr lang="de-AT" sz="1200" kern="1200" dirty="0">
                <a:solidFill>
                  <a:srgbClr val="000000"/>
                </a:solidFill>
                <a:effectLst/>
                <a:latin typeface="Times New Roman" pitchFamily="16" charset="0"/>
                <a:ea typeface="+mn-ea"/>
                <a:cs typeface="+mn-cs"/>
              </a:rPr>
              <a:t>, Broschüre wurden nicht berücksichtigt</a:t>
            </a:r>
          </a:p>
          <a:p>
            <a:endParaRPr lang="de-AT" dirty="0"/>
          </a:p>
        </p:txBody>
      </p:sp>
      <p:sp>
        <p:nvSpPr>
          <p:cNvPr id="4" name="Foliennummernplatzhalter 3"/>
          <p:cNvSpPr>
            <a:spLocks noGrp="1"/>
          </p:cNvSpPr>
          <p:nvPr>
            <p:ph type="sldNum"/>
          </p:nvPr>
        </p:nvSpPr>
        <p:spPr/>
        <p:txBody>
          <a:bodyPr/>
          <a:lstStyle/>
          <a:p>
            <a:fld id="{28C41391-5DA3-4B38-9C3E-A73C32054D83}" type="slidenum">
              <a:rPr lang="de-DE" altLang="de-DE" smtClean="0"/>
              <a:pPr/>
              <a:t>36</a:t>
            </a:fld>
            <a:endParaRPr lang="de-DE" altLang="de-DE"/>
          </a:p>
        </p:txBody>
      </p:sp>
    </p:spTree>
    <p:extLst>
      <p:ext uri="{BB962C8B-B14F-4D97-AF65-F5344CB8AC3E}">
        <p14:creationId xmlns:p14="http://schemas.microsoft.com/office/powerpoint/2010/main" val="122848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1988072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28115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225" y="274638"/>
            <a:ext cx="2055813" cy="5846762"/>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6625" cy="58467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22719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1800946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113824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1635906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Fußzeilenplatzhalter 4"/>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685499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6"/>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1411153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ußzeilenplatzhalter 2"/>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356237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3152141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335019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488929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1862251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1790089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225" y="274638"/>
            <a:ext cx="2055813" cy="5846762"/>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6625" cy="58467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p:txBody>
      </p:sp>
    </p:spTree>
    <p:extLst>
      <p:ext uri="{BB962C8B-B14F-4D97-AF65-F5344CB8AC3E}">
        <p14:creationId xmlns:p14="http://schemas.microsoft.com/office/powerpoint/2010/main" val="3848372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4069708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3608581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425461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Fußzeilenplatzhalter 4"/>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468147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Fußzeilenplatzhalter 6"/>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1366216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Fußzeilenplatzhalter 2"/>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3850604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84740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1289354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1626236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ußzeilenplatzhalter 4"/>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2687890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727606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225" y="274638"/>
            <a:ext cx="2055813" cy="5846762"/>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6625" cy="584676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Fußzeilenplatzhalter 3"/>
          <p:cNvSpPr>
            <a:spLocks noGrp="1"/>
          </p:cNvSpPr>
          <p:nvPr>
            <p:ph type="ftr" idx="10"/>
          </p:nvPr>
        </p:nvSpPr>
        <p:spPr/>
        <p:txBody>
          <a:bodyPr/>
          <a:lstStyle>
            <a:lvl1pPr>
              <a:defRPr/>
            </a:lvl1pPr>
          </a:lstStyle>
          <a:p>
            <a:r>
              <a:rPr lang="de-DE" altLang="de-DE"/>
              <a:t>18plus – Berufs- und Studienchecker</a:t>
            </a:r>
          </a:p>
          <a:p>
            <a:endParaRPr lang="de-DE" altLang="de-DE"/>
          </a:p>
        </p:txBody>
      </p:sp>
    </p:spTree>
    <p:extLst>
      <p:ext uri="{BB962C8B-B14F-4D97-AF65-F5344CB8AC3E}">
        <p14:creationId xmlns:p14="http://schemas.microsoft.com/office/powerpoint/2010/main" val="2082834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89646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55691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3267221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344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7522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17498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8" y="6267450"/>
            <a:ext cx="9418638" cy="63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35838" y="265113"/>
            <a:ext cx="1471612" cy="65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37400" y="6438900"/>
            <a:ext cx="735013" cy="26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70838" y="6440488"/>
            <a:ext cx="715962" cy="27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8" y="-58738"/>
            <a:ext cx="9418638" cy="6961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5800" y="1544638"/>
            <a:ext cx="5854700" cy="388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7" name="Rectangle 9"/>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das Format des Titeltextes zu bearbeiten</a:t>
            </a:r>
          </a:p>
        </p:txBody>
      </p:sp>
      <p:sp>
        <p:nvSpPr>
          <p:cNvPr id="2058" name="Rectangle 10"/>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pic>
        <p:nvPicPr>
          <p:cNvPr id="12" name="Grafik 11">
            <a:extLst>
              <a:ext uri="{FF2B5EF4-FFF2-40B4-BE49-F238E27FC236}">
                <a16:creationId xmlns:a16="http://schemas.microsoft.com/office/drawing/2014/main" xmlns="" id="{6CECD830-AAEC-9042-8694-329B24DF5CF7}"/>
              </a:ext>
            </a:extLst>
          </p:cNvPr>
          <p:cNvPicPr>
            <a:picLocks noChangeAspect="1"/>
          </p:cNvPicPr>
          <p:nvPr userDrawn="1"/>
        </p:nvPicPr>
        <p:blipFill>
          <a:blip r:embed="rId18"/>
          <a:stretch>
            <a:fillRect/>
          </a:stretch>
        </p:blipFill>
        <p:spPr>
          <a:xfrm>
            <a:off x="1400175" y="5354654"/>
            <a:ext cx="2204896" cy="623985"/>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742950" indent="-28575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2pPr>
      <a:lvl3pPr marL="1143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3pPr>
      <a:lvl4pPr marL="1600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4pPr>
      <a:lvl5pPr marL="20574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5pPr>
      <a:lvl6pPr marL="25146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6pPr>
      <a:lvl7pPr marL="29718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7pPr>
      <a:lvl8pPr marL="3429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8pPr>
      <a:lvl9pPr marL="3886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8" y="6267450"/>
            <a:ext cx="9418638" cy="63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35838" y="265113"/>
            <a:ext cx="1471612" cy="65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5"/>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das Format des Titeltextes zu bearbeiten</a:t>
            </a:r>
          </a:p>
        </p:txBody>
      </p:sp>
      <p:sp>
        <p:nvSpPr>
          <p:cNvPr id="3078" name="Rectangle 6"/>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3079" name="Rectangle 7"/>
          <p:cNvSpPr>
            <a:spLocks noGrp="1" noChangeArrowheads="1"/>
          </p:cNvSpPr>
          <p:nvPr>
            <p:ph type="ftr"/>
          </p:nvPr>
        </p:nvSpPr>
        <p:spPr bwMode="auto">
          <a:xfrm>
            <a:off x="457200" y="6356350"/>
            <a:ext cx="1771650"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Lst>
              <a:defRPr sz="600">
                <a:solidFill>
                  <a:srgbClr val="FFFFFF"/>
                </a:solidFill>
                <a:latin typeface="+mn-lt"/>
              </a:defRPr>
            </a:lvl1pPr>
          </a:lstStyle>
          <a:p>
            <a:r>
              <a:rPr lang="de-DE" altLang="de-DE"/>
              <a:t>18plus – Berufs- und Studienchecker</a:t>
            </a:r>
          </a:p>
        </p:txBody>
      </p:sp>
      <p:pic>
        <p:nvPicPr>
          <p:cNvPr id="9" name="Grafik 8">
            <a:extLst>
              <a:ext uri="{FF2B5EF4-FFF2-40B4-BE49-F238E27FC236}">
                <a16:creationId xmlns:a16="http://schemas.microsoft.com/office/drawing/2014/main" xmlns="" id="{42264F73-8CFA-E44C-9725-AF03A7D800F5}"/>
              </a:ext>
            </a:extLst>
          </p:cNvPr>
          <p:cNvPicPr>
            <a:picLocks noChangeAspect="1"/>
          </p:cNvPicPr>
          <p:nvPr userDrawn="1"/>
        </p:nvPicPr>
        <p:blipFill>
          <a:blip r:embed="rId15"/>
          <a:stretch>
            <a:fillRect/>
          </a:stretch>
        </p:blipFill>
        <p:spPr>
          <a:xfrm>
            <a:off x="7625481" y="6442363"/>
            <a:ext cx="1056557" cy="299005"/>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742950" indent="-28575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2pPr>
      <a:lvl3pPr marL="1143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3pPr>
      <a:lvl4pPr marL="1600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4pPr>
      <a:lvl5pPr marL="20574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5pPr>
      <a:lvl6pPr marL="25146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6pPr>
      <a:lvl7pPr marL="29718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7pPr>
      <a:lvl8pPr marL="3429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8pPr>
      <a:lvl9pPr marL="3886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8" y="6267450"/>
            <a:ext cx="9418638" cy="63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35838" y="265113"/>
            <a:ext cx="1471612" cy="65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37400" y="6438900"/>
            <a:ext cx="735013" cy="26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70838" y="6440488"/>
            <a:ext cx="715962" cy="27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288" y="-58738"/>
            <a:ext cx="9418638" cy="6961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2" name="Rectangle 6"/>
          <p:cNvSpPr>
            <a:spLocks noGrp="1" noChangeArrowheads="1"/>
          </p:cNvSpPr>
          <p:nvPr>
            <p:ph type="title"/>
          </p:nvPr>
        </p:nvSpPr>
        <p:spPr bwMode="auto">
          <a:xfrm>
            <a:off x="457200" y="274638"/>
            <a:ext cx="8224838"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das Format des Titeltextes zu bearbeiten</a:t>
            </a:r>
          </a:p>
        </p:txBody>
      </p:sp>
      <p:sp>
        <p:nvSpPr>
          <p:cNvPr id="4103" name="Rectangle 7"/>
          <p:cNvSpPr>
            <a:spLocks noGrp="1" noChangeArrowheads="1"/>
          </p:cNvSpPr>
          <p:nvPr>
            <p:ph type="body" idx="1"/>
          </p:nvPr>
        </p:nvSpPr>
        <p:spPr bwMode="auto">
          <a:xfrm>
            <a:off x="457200" y="1600200"/>
            <a:ext cx="8224838"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4104" name="Rectangle 8"/>
          <p:cNvSpPr>
            <a:spLocks noGrp="1" noChangeArrowheads="1"/>
          </p:cNvSpPr>
          <p:nvPr>
            <p:ph type="ftr"/>
          </p:nvPr>
        </p:nvSpPr>
        <p:spPr bwMode="auto">
          <a:xfrm>
            <a:off x="457200" y="6356350"/>
            <a:ext cx="2613025"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723900" algn="l"/>
                <a:tab pos="1447800" algn="l"/>
                <a:tab pos="2171700" algn="l"/>
              </a:tabLst>
              <a:defRPr sz="600">
                <a:solidFill>
                  <a:srgbClr val="FFFFFF"/>
                </a:solidFill>
                <a:latin typeface="+mn-lt"/>
              </a:defRPr>
            </a:lvl1pPr>
          </a:lstStyle>
          <a:p>
            <a:r>
              <a:rPr lang="de-DE" altLang="de-DE"/>
              <a:t>18plus – Berufs- und Studienchecker</a:t>
            </a:r>
          </a:p>
          <a:p>
            <a:endParaRPr lang="de-DE" altLang="de-DE"/>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742950" indent="-28575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2pPr>
      <a:lvl3pPr marL="1143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3pPr>
      <a:lvl4pPr marL="1600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4pPr>
      <a:lvl5pPr marL="20574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5pPr>
      <a:lvl6pPr marL="25146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6pPr>
      <a:lvl7pPr marL="29718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7pPr>
      <a:lvl8pPr marL="3429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8pPr>
      <a:lvl9pPr marL="3886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2pPr>
      <a:lvl3pPr marL="1143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chemeClr val="bg1"/>
                </a:solidFill>
              </a:rPr>
              <a:t>Derzeitige Situation</a:t>
            </a:r>
            <a:endParaRPr lang="de-AT" cap="none" dirty="0">
              <a:solidFill>
                <a:schemeClr val="bg1"/>
              </a:solidFill>
            </a:endParaRPr>
          </a:p>
        </p:txBody>
      </p:sp>
      <p:sp>
        <p:nvSpPr>
          <p:cNvPr id="3" name="Textplatzhalter 2"/>
          <p:cNvSpPr>
            <a:spLocks noGrp="1"/>
          </p:cNvSpPr>
          <p:nvPr>
            <p:ph type="body" idx="1"/>
          </p:nvPr>
        </p:nvSpPr>
        <p:spPr/>
        <p:txBody>
          <a:bodyPr/>
          <a:lstStyle/>
          <a:p>
            <a:endParaRPr lang="de-AT" dirty="0"/>
          </a:p>
          <a:p>
            <a:endParaRPr lang="de-AT" dirty="0"/>
          </a:p>
        </p:txBody>
      </p:sp>
      <p:sp>
        <p:nvSpPr>
          <p:cNvPr id="4" name="Fußzeilenplatzhalter 3"/>
          <p:cNvSpPr>
            <a:spLocks noGrp="1"/>
          </p:cNvSpPr>
          <p:nvPr>
            <p:ph type="ftr" idx="10"/>
          </p:nvPr>
        </p:nvSpPr>
        <p:spPr/>
        <p:txBody>
          <a:bodyPr/>
          <a:lstStyle/>
          <a:p>
            <a:r>
              <a:rPr lang="de-DE" altLang="de-DE"/>
              <a:t>18plus – Berufs- und Studienchecker</a:t>
            </a:r>
          </a:p>
          <a:p>
            <a:endParaRPr lang="de-DE" altLang="de-DE"/>
          </a:p>
        </p:txBody>
      </p:sp>
    </p:spTree>
    <p:extLst>
      <p:ext uri="{BB962C8B-B14F-4D97-AF65-F5344CB8AC3E}">
        <p14:creationId xmlns:p14="http://schemas.microsoft.com/office/powerpoint/2010/main" val="187617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smtClean="0"/>
              <a:t>Derzeitige Situation</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Diagramm 5"/>
          <p:cNvGraphicFramePr>
            <a:graphicFrameLocks/>
          </p:cNvGraphicFramePr>
          <p:nvPr>
            <p:extLst>
              <p:ext uri="{D42A27DB-BD31-4B8C-83A1-F6EECF244321}">
                <p14:modId xmlns:p14="http://schemas.microsoft.com/office/powerpoint/2010/main" val="4193434534"/>
              </p:ext>
            </p:extLst>
          </p:nvPr>
        </p:nvGraphicFramePr>
        <p:xfrm>
          <a:off x="755576" y="1556792"/>
          <a:ext cx="7128792"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4733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r>
              <a:rPr lang="de-AT" sz="2400" dirty="0" smtClean="0"/>
              <a:t>Bewertung Berufs-/Studienwahl (N=441)</a:t>
            </a:r>
            <a:r>
              <a:rPr lang="de-AT" sz="2400" dirty="0"/>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13" name="Objekt 69"/>
          <p:cNvGraphicFramePr>
            <a:graphicFrameLocks noChangeAspect="1"/>
          </p:cNvGraphicFramePr>
          <p:nvPr>
            <p:extLst>
              <p:ext uri="{D42A27DB-BD31-4B8C-83A1-F6EECF244321}">
                <p14:modId xmlns:p14="http://schemas.microsoft.com/office/powerpoint/2010/main" val="3638565129"/>
              </p:ext>
            </p:extLst>
          </p:nvPr>
        </p:nvGraphicFramePr>
        <p:xfrm>
          <a:off x="251520" y="1196752"/>
          <a:ext cx="8712968" cy="4176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109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4838" cy="490066"/>
          </a:xfrm>
        </p:spPr>
        <p:txBody>
          <a:bodyPr/>
          <a:lstStyle/>
          <a:p>
            <a:r>
              <a:rPr lang="de-AT" sz="2400" b="1" i="1" dirty="0"/>
              <a:t/>
            </a:r>
            <a:br>
              <a:rPr lang="de-AT" sz="2400" b="1" i="1" dirty="0"/>
            </a:br>
            <a:r>
              <a:rPr lang="de-AT" sz="2400" dirty="0"/>
              <a:t>Zufriedenheit </a:t>
            </a:r>
            <a:r>
              <a:rPr lang="de-AT" sz="2400" dirty="0" smtClean="0"/>
              <a:t>Berufs-/Ausbildungssituation </a:t>
            </a:r>
            <a:br>
              <a:rPr lang="de-AT" sz="2400" dirty="0" smtClean="0"/>
            </a:br>
            <a:r>
              <a:rPr lang="de-AT" sz="2400" dirty="0" smtClean="0"/>
              <a:t>(N=441)</a:t>
            </a:r>
            <a:r>
              <a:rPr lang="de-AT" sz="2400" dirty="0"/>
              <a:t>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pSp>
        <p:nvGrpSpPr>
          <p:cNvPr id="7" name="Group 2"/>
          <p:cNvGrpSpPr>
            <a:grpSpLocks/>
          </p:cNvGrpSpPr>
          <p:nvPr/>
        </p:nvGrpSpPr>
        <p:grpSpPr bwMode="auto">
          <a:xfrm>
            <a:off x="1524000" y="4514850"/>
            <a:ext cx="5921375" cy="928688"/>
            <a:chOff x="960" y="2844"/>
            <a:chExt cx="3730" cy="585"/>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2844"/>
              <a:ext cx="3730" cy="5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4"/>
            <p:cNvSpPr txBox="1">
              <a:spLocks noChangeArrowheads="1"/>
            </p:cNvSpPr>
            <p:nvPr/>
          </p:nvSpPr>
          <p:spPr bwMode="auto">
            <a:xfrm>
              <a:off x="960" y="2844"/>
              <a:ext cx="3730" cy="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AT" altLang="de-DE"/>
            </a:p>
          </p:txBody>
        </p:sp>
      </p:grpSp>
      <p:graphicFrame>
        <p:nvGraphicFramePr>
          <p:cNvPr id="11" name="Diagramm 10"/>
          <p:cNvGraphicFramePr>
            <a:graphicFrameLocks/>
          </p:cNvGraphicFramePr>
          <p:nvPr>
            <p:extLst>
              <p:ext uri="{D42A27DB-BD31-4B8C-83A1-F6EECF244321}">
                <p14:modId xmlns:p14="http://schemas.microsoft.com/office/powerpoint/2010/main" val="3867829304"/>
              </p:ext>
            </p:extLst>
          </p:nvPr>
        </p:nvGraphicFramePr>
        <p:xfrm>
          <a:off x="1403648" y="836712"/>
          <a:ext cx="6041727" cy="4787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4317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chemeClr val="bg1"/>
                </a:solidFill>
              </a:rPr>
              <a:t>Nutzung Informationsangebote der ÖH</a:t>
            </a:r>
            <a:endParaRPr lang="de-AT" cap="none" dirty="0">
              <a:solidFill>
                <a:schemeClr val="bg1"/>
              </a:solidFill>
            </a:endParaRPr>
          </a:p>
        </p:txBody>
      </p:sp>
      <p:sp>
        <p:nvSpPr>
          <p:cNvPr id="3" name="Textplatzhalter 2"/>
          <p:cNvSpPr>
            <a:spLocks noGrp="1"/>
          </p:cNvSpPr>
          <p:nvPr>
            <p:ph type="body" idx="1"/>
          </p:nvPr>
        </p:nvSpPr>
        <p:spPr/>
        <p:txBody>
          <a:bodyPr/>
          <a:lstStyle/>
          <a:p>
            <a:endParaRPr lang="de-AT" dirty="0"/>
          </a:p>
          <a:p>
            <a:endParaRPr lang="de-AT" dirty="0"/>
          </a:p>
        </p:txBody>
      </p:sp>
      <p:sp>
        <p:nvSpPr>
          <p:cNvPr id="4" name="Fußzeilenplatzhalter 3"/>
          <p:cNvSpPr>
            <a:spLocks noGrp="1"/>
          </p:cNvSpPr>
          <p:nvPr>
            <p:ph type="ftr" idx="10"/>
          </p:nvPr>
        </p:nvSpPr>
        <p:spPr/>
        <p:txBody>
          <a:bodyPr/>
          <a:lstStyle/>
          <a:p>
            <a:r>
              <a:rPr lang="de-DE" altLang="de-DE"/>
              <a:t>18plus – Berufs- und Studienchecker</a:t>
            </a:r>
          </a:p>
          <a:p>
            <a:endParaRPr lang="de-DE" altLang="de-DE"/>
          </a:p>
        </p:txBody>
      </p:sp>
    </p:spTree>
    <p:extLst>
      <p:ext uri="{BB962C8B-B14F-4D97-AF65-F5344CB8AC3E}">
        <p14:creationId xmlns:p14="http://schemas.microsoft.com/office/powerpoint/2010/main" val="1347416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r>
              <a:rPr lang="de-AT" sz="2400" dirty="0" smtClean="0"/>
              <a:t>Beratungsangebot ÖH alle (N=441)</a:t>
            </a:r>
            <a:r>
              <a:rPr lang="de-AT" sz="2400" dirty="0"/>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13" name="Objekt 69"/>
          <p:cNvGraphicFramePr>
            <a:graphicFrameLocks noChangeAspect="1"/>
          </p:cNvGraphicFramePr>
          <p:nvPr>
            <p:extLst>
              <p:ext uri="{D42A27DB-BD31-4B8C-83A1-F6EECF244321}">
                <p14:modId xmlns:p14="http://schemas.microsoft.com/office/powerpoint/2010/main" val="2411570079"/>
              </p:ext>
            </p:extLst>
          </p:nvPr>
        </p:nvGraphicFramePr>
        <p:xfrm>
          <a:off x="179512" y="1074123"/>
          <a:ext cx="8502526" cy="35070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Objekt 100"/>
          <p:cNvGraphicFramePr>
            <a:graphicFrameLocks/>
          </p:cNvGraphicFramePr>
          <p:nvPr>
            <p:extLst>
              <p:ext uri="{D42A27DB-BD31-4B8C-83A1-F6EECF244321}">
                <p14:modId xmlns:p14="http://schemas.microsoft.com/office/powerpoint/2010/main" val="277079181"/>
              </p:ext>
            </p:extLst>
          </p:nvPr>
        </p:nvGraphicFramePr>
        <p:xfrm>
          <a:off x="323528" y="4581128"/>
          <a:ext cx="5472608" cy="1440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1298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r>
              <a:rPr lang="de-AT" sz="2400" dirty="0" smtClean="0"/>
              <a:t>Beratungsangebot ÖH an Uni Studierende</a:t>
            </a:r>
            <a:br>
              <a:rPr lang="de-AT" sz="2400" dirty="0" smtClean="0"/>
            </a:br>
            <a:r>
              <a:rPr lang="de-AT" sz="2400" dirty="0" smtClean="0"/>
              <a:t>(N=244)</a:t>
            </a:r>
            <a:r>
              <a:rPr lang="de-AT" sz="2400" dirty="0"/>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Objekt 69"/>
          <p:cNvGraphicFramePr>
            <a:graphicFrameLocks noChangeAspect="1"/>
          </p:cNvGraphicFramePr>
          <p:nvPr>
            <p:extLst>
              <p:ext uri="{D42A27DB-BD31-4B8C-83A1-F6EECF244321}">
                <p14:modId xmlns:p14="http://schemas.microsoft.com/office/powerpoint/2010/main" val="4072696916"/>
              </p:ext>
            </p:extLst>
          </p:nvPr>
        </p:nvGraphicFramePr>
        <p:xfrm>
          <a:off x="323528" y="1484784"/>
          <a:ext cx="8496943"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kt 100"/>
          <p:cNvGraphicFramePr>
            <a:graphicFrameLocks/>
          </p:cNvGraphicFramePr>
          <p:nvPr>
            <p:extLst>
              <p:ext uri="{D42A27DB-BD31-4B8C-83A1-F6EECF244321}">
                <p14:modId xmlns:p14="http://schemas.microsoft.com/office/powerpoint/2010/main" val="441613717"/>
              </p:ext>
            </p:extLst>
          </p:nvPr>
        </p:nvGraphicFramePr>
        <p:xfrm>
          <a:off x="683568" y="4808158"/>
          <a:ext cx="5472608" cy="1440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5261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solidFill>
                  <a:schemeClr val="bg1"/>
                </a:solidFill>
              </a:rPr>
              <a:t>Bewertung 18plus</a:t>
            </a:r>
            <a:endParaRPr lang="de-AT" cap="none" dirty="0">
              <a:solidFill>
                <a:schemeClr val="bg1"/>
              </a:solidFill>
            </a:endParaRPr>
          </a:p>
        </p:txBody>
      </p:sp>
      <p:sp>
        <p:nvSpPr>
          <p:cNvPr id="3" name="Textplatzhalter 2"/>
          <p:cNvSpPr>
            <a:spLocks noGrp="1"/>
          </p:cNvSpPr>
          <p:nvPr>
            <p:ph type="body" idx="1"/>
          </p:nvPr>
        </p:nvSpPr>
        <p:spPr/>
        <p:txBody>
          <a:bodyPr/>
          <a:lstStyle/>
          <a:p>
            <a:endParaRPr lang="de-AT" dirty="0"/>
          </a:p>
          <a:p>
            <a:endParaRPr lang="de-AT" dirty="0"/>
          </a:p>
        </p:txBody>
      </p:sp>
      <p:sp>
        <p:nvSpPr>
          <p:cNvPr id="4" name="Fußzeilenplatzhalter 3"/>
          <p:cNvSpPr>
            <a:spLocks noGrp="1"/>
          </p:cNvSpPr>
          <p:nvPr>
            <p:ph type="ftr" idx="10"/>
          </p:nvPr>
        </p:nvSpPr>
        <p:spPr/>
        <p:txBody>
          <a:bodyPr/>
          <a:lstStyle/>
          <a:p>
            <a:r>
              <a:rPr lang="de-DE" altLang="de-DE"/>
              <a:t>18plus – Berufs- und Studienchecker</a:t>
            </a:r>
          </a:p>
          <a:p>
            <a:endParaRPr lang="de-DE" altLang="de-DE"/>
          </a:p>
        </p:txBody>
      </p:sp>
    </p:spTree>
    <p:extLst>
      <p:ext uri="{BB962C8B-B14F-4D97-AF65-F5344CB8AC3E}">
        <p14:creationId xmlns:p14="http://schemas.microsoft.com/office/powerpoint/2010/main" val="3059671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r>
              <a:rPr lang="de-AT" sz="2400" dirty="0" smtClean="0"/>
              <a:t>Einschätzung der Module (N=441)</a:t>
            </a:r>
            <a:r>
              <a:rPr lang="de-AT" sz="2400" dirty="0"/>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5" name="Objekt 69"/>
          <p:cNvGraphicFramePr>
            <a:graphicFrameLocks noChangeAspect="1"/>
          </p:cNvGraphicFramePr>
          <p:nvPr>
            <p:extLst>
              <p:ext uri="{D42A27DB-BD31-4B8C-83A1-F6EECF244321}">
                <p14:modId xmlns:p14="http://schemas.microsoft.com/office/powerpoint/2010/main" val="2258203847"/>
              </p:ext>
            </p:extLst>
          </p:nvPr>
        </p:nvGraphicFramePr>
        <p:xfrm>
          <a:off x="108653" y="1415754"/>
          <a:ext cx="8928992"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kt 100"/>
          <p:cNvGraphicFramePr>
            <a:graphicFrameLocks/>
          </p:cNvGraphicFramePr>
          <p:nvPr>
            <p:extLst>
              <p:ext uri="{D42A27DB-BD31-4B8C-83A1-F6EECF244321}">
                <p14:modId xmlns:p14="http://schemas.microsoft.com/office/powerpoint/2010/main" val="1206223145"/>
              </p:ext>
            </p:extLst>
          </p:nvPr>
        </p:nvGraphicFramePr>
        <p:xfrm>
          <a:off x="108653" y="4365104"/>
          <a:ext cx="1763687" cy="1746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kt 100"/>
          <p:cNvGraphicFramePr>
            <a:graphicFrameLocks/>
          </p:cNvGraphicFramePr>
          <p:nvPr>
            <p:extLst>
              <p:ext uri="{D42A27DB-BD31-4B8C-83A1-F6EECF244321}">
                <p14:modId xmlns:p14="http://schemas.microsoft.com/office/powerpoint/2010/main" val="112980988"/>
              </p:ext>
            </p:extLst>
          </p:nvPr>
        </p:nvGraphicFramePr>
        <p:xfrm>
          <a:off x="1660335" y="4377942"/>
          <a:ext cx="1763687" cy="1746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Objekt 100"/>
          <p:cNvGraphicFramePr>
            <a:graphicFrameLocks/>
          </p:cNvGraphicFramePr>
          <p:nvPr>
            <p:extLst>
              <p:ext uri="{D42A27DB-BD31-4B8C-83A1-F6EECF244321}">
                <p14:modId xmlns:p14="http://schemas.microsoft.com/office/powerpoint/2010/main" val="2215333514"/>
              </p:ext>
            </p:extLst>
          </p:nvPr>
        </p:nvGraphicFramePr>
        <p:xfrm>
          <a:off x="3169502" y="4377942"/>
          <a:ext cx="1763687" cy="17461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Objekt 100"/>
          <p:cNvGraphicFramePr>
            <a:graphicFrameLocks/>
          </p:cNvGraphicFramePr>
          <p:nvPr>
            <p:extLst>
              <p:ext uri="{D42A27DB-BD31-4B8C-83A1-F6EECF244321}">
                <p14:modId xmlns:p14="http://schemas.microsoft.com/office/powerpoint/2010/main" val="581832010"/>
              </p:ext>
            </p:extLst>
          </p:nvPr>
        </p:nvGraphicFramePr>
        <p:xfrm>
          <a:off x="4721184" y="4377942"/>
          <a:ext cx="1763687" cy="1746126"/>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feld 2"/>
          <p:cNvSpPr txBox="1"/>
          <p:nvPr/>
        </p:nvSpPr>
        <p:spPr>
          <a:xfrm>
            <a:off x="1809854" y="5926013"/>
            <a:ext cx="3173520" cy="307777"/>
          </a:xfrm>
          <a:prstGeom prst="rect">
            <a:avLst/>
          </a:prstGeom>
          <a:noFill/>
        </p:spPr>
        <p:txBody>
          <a:bodyPr wrap="square" rtlCol="0">
            <a:spAutoFit/>
          </a:bodyPr>
          <a:lstStyle/>
          <a:p>
            <a:r>
              <a:rPr lang="de-AT" sz="1400" dirty="0" smtClean="0">
                <a:solidFill>
                  <a:schemeClr val="tx1"/>
                </a:solidFill>
                <a:latin typeface="+mn-lt"/>
              </a:rPr>
              <a:t>          Kann mich nicht erinnern</a:t>
            </a:r>
            <a:endParaRPr lang="de-AT" sz="1400" dirty="0">
              <a:solidFill>
                <a:schemeClr val="tx1"/>
              </a:solidFill>
              <a:latin typeface="+mn-lt"/>
            </a:endParaRPr>
          </a:p>
        </p:txBody>
      </p:sp>
      <p:sp>
        <p:nvSpPr>
          <p:cNvPr id="12" name="Rechteck 11"/>
          <p:cNvSpPr/>
          <p:nvPr/>
        </p:nvSpPr>
        <p:spPr bwMode="auto">
          <a:xfrm>
            <a:off x="2168410" y="6007667"/>
            <a:ext cx="118236" cy="150749"/>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3593140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r>
              <a:rPr lang="de-AT" sz="2400" dirty="0" smtClean="0"/>
              <a:t>Einschätzung 18plus (N=441)</a:t>
            </a:r>
            <a:r>
              <a:rPr lang="de-AT" sz="2400" dirty="0"/>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13" name="Objekt 69"/>
          <p:cNvGraphicFramePr>
            <a:graphicFrameLocks noChangeAspect="1"/>
          </p:cNvGraphicFramePr>
          <p:nvPr>
            <p:extLst>
              <p:ext uri="{D42A27DB-BD31-4B8C-83A1-F6EECF244321}">
                <p14:modId xmlns:p14="http://schemas.microsoft.com/office/powerpoint/2010/main" val="1358739758"/>
              </p:ext>
            </p:extLst>
          </p:nvPr>
        </p:nvGraphicFramePr>
        <p:xfrm>
          <a:off x="457200" y="2060848"/>
          <a:ext cx="8435280" cy="2736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284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74662" y="2319338"/>
            <a:ext cx="8201793" cy="4350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9pPr>
          </a:lstStyle>
          <a:p>
            <a:pPr>
              <a:lnSpc>
                <a:spcPct val="80000"/>
              </a:lnSpc>
              <a:buClrTx/>
            </a:pPr>
            <a:r>
              <a:rPr lang="de-DE" altLang="de-DE" sz="4000" b="1" dirty="0">
                <a:latin typeface="Flama Ultralight" charset="0"/>
              </a:rPr>
              <a:t>Evaluation Programm 18plus – Längsschnitt </a:t>
            </a:r>
          </a:p>
          <a:p>
            <a:pPr>
              <a:lnSpc>
                <a:spcPct val="80000"/>
              </a:lnSpc>
              <a:buClrTx/>
            </a:pPr>
            <a:r>
              <a:rPr lang="de-DE" altLang="de-DE" sz="4000" b="1" dirty="0">
                <a:latin typeface="Flama Ultralight" charset="0"/>
              </a:rPr>
              <a:t/>
            </a:r>
            <a:br>
              <a:rPr lang="de-DE" altLang="de-DE" sz="4000" b="1" dirty="0">
                <a:latin typeface="Flama Ultralight" charset="0"/>
              </a:rPr>
            </a:br>
            <a:r>
              <a:rPr lang="de-DE" altLang="de-DE" sz="4000" b="1" dirty="0">
                <a:latin typeface="Flama Ultralight" charset="0"/>
              </a:rPr>
              <a:t>Zeitpunkt T1 bis </a:t>
            </a:r>
            <a:r>
              <a:rPr lang="de-DE" altLang="de-DE" sz="4000" b="1" dirty="0" smtClean="0">
                <a:latin typeface="Flama Ultralight" charset="0"/>
              </a:rPr>
              <a:t>T4</a:t>
            </a:r>
            <a:r>
              <a:rPr lang="de-DE" altLang="de-DE" sz="4000" b="1" dirty="0">
                <a:latin typeface="Flama Ultralight" charset="0"/>
              </a:rPr>
              <a:t/>
            </a:r>
            <a:br>
              <a:rPr lang="de-DE" altLang="de-DE" sz="4000" b="1" dirty="0">
                <a:latin typeface="Flama Ultralight" charset="0"/>
              </a:rPr>
            </a:br>
            <a:endParaRPr lang="de-DE" altLang="de-DE" sz="4000" b="1" dirty="0">
              <a:latin typeface="Flama Ultralight" charset="0"/>
            </a:endParaRPr>
          </a:p>
          <a:p>
            <a:pPr>
              <a:lnSpc>
                <a:spcPct val="80000"/>
              </a:lnSpc>
              <a:buClrTx/>
            </a:pPr>
            <a:endParaRPr lang="de-DE" altLang="de-DE" dirty="0">
              <a:latin typeface="Flama Ultralight" charset="0"/>
            </a:endParaRPr>
          </a:p>
          <a:p>
            <a:pPr>
              <a:lnSpc>
                <a:spcPct val="80000"/>
              </a:lnSpc>
              <a:buClrTx/>
            </a:pPr>
            <a:endParaRPr lang="de-DE" altLang="de-DE" dirty="0">
              <a:latin typeface="Flama Ultralight" charset="0"/>
            </a:endParaRPr>
          </a:p>
          <a:p>
            <a:pPr>
              <a:lnSpc>
                <a:spcPct val="80000"/>
              </a:lnSpc>
              <a:spcBef>
                <a:spcPts val="600"/>
              </a:spcBef>
              <a:buClrTx/>
            </a:pPr>
            <a:r>
              <a:rPr lang="de-DE" altLang="de-DE" dirty="0">
                <a:latin typeface="Flama Light" panose="02000000000000000000" pitchFamily="2" charset="77"/>
              </a:rPr>
              <a:t>Dr. Martin Busch </a:t>
            </a:r>
          </a:p>
          <a:p>
            <a:pPr>
              <a:lnSpc>
                <a:spcPct val="80000"/>
              </a:lnSpc>
              <a:spcBef>
                <a:spcPts val="600"/>
              </a:spcBef>
              <a:buClrTx/>
            </a:pPr>
            <a:r>
              <a:rPr lang="de-DE" altLang="de-DE" dirty="0">
                <a:latin typeface="Flama Light" panose="02000000000000000000" pitchFamily="2" charset="77"/>
              </a:rPr>
              <a:t>Dipl. Sozialpädagogin (FH) Andrea Kadlik, </a:t>
            </a:r>
            <a:r>
              <a:rPr lang="de-DE" altLang="de-DE" dirty="0" err="1">
                <a:latin typeface="Flama Light" panose="02000000000000000000" pitchFamily="2" charset="77"/>
              </a:rPr>
              <a:t>MSc</a:t>
            </a:r>
            <a:endParaRPr lang="de-DE" altLang="de-DE" dirty="0">
              <a:latin typeface="Flama Light" panose="02000000000000000000" pitchFamily="2" charset="77"/>
            </a:endParaRPr>
          </a:p>
          <a:p>
            <a:pPr>
              <a:lnSpc>
                <a:spcPct val="80000"/>
              </a:lnSpc>
              <a:spcBef>
                <a:spcPts val="600"/>
              </a:spcBef>
              <a:buClrTx/>
            </a:pPr>
            <a:r>
              <a:rPr lang="de-DE" altLang="de-DE" dirty="0" err="1">
                <a:latin typeface="Flama Light" panose="02000000000000000000" pitchFamily="2" charset="77"/>
              </a:rPr>
              <a:t>Mag.</a:t>
            </a:r>
            <a:r>
              <a:rPr lang="de-DE" altLang="de-DE" baseline="30000" dirty="0" err="1">
                <a:latin typeface="Flama Light" panose="02000000000000000000" pitchFamily="2" charset="77"/>
              </a:rPr>
              <a:t>a</a:t>
            </a:r>
            <a:r>
              <a:rPr lang="de-DE" altLang="de-DE" dirty="0">
                <a:latin typeface="Flama Light" panose="02000000000000000000" pitchFamily="2" charset="77"/>
              </a:rPr>
              <a:t> Laura Soroldoni</a:t>
            </a:r>
          </a:p>
          <a:p>
            <a:pPr>
              <a:lnSpc>
                <a:spcPct val="80000"/>
              </a:lnSpc>
              <a:buClrTx/>
              <a:buFontTx/>
              <a:buNone/>
            </a:pPr>
            <a:endParaRPr lang="de-DE" altLang="de-DE" sz="1200" b="1" dirty="0">
              <a:latin typeface="Flama Ultralight" charset="0"/>
            </a:endParaRPr>
          </a:p>
        </p:txBody>
      </p:sp>
      <p:sp>
        <p:nvSpPr>
          <p:cNvPr id="12290" name="Text Box 2"/>
          <p:cNvSpPr txBox="1">
            <a:spLocks noChangeArrowheads="1"/>
          </p:cNvSpPr>
          <p:nvPr/>
        </p:nvSpPr>
        <p:spPr bwMode="auto">
          <a:xfrm>
            <a:off x="474663" y="819150"/>
            <a:ext cx="7772400" cy="150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Calibri" pitchFamily="32" charset="0"/>
                <a:ea typeface="MS PGothic" pitchFamily="32" charset="-128"/>
              </a:defRPr>
            </a:lvl9pPr>
          </a:lstStyle>
          <a:p>
            <a:pPr>
              <a:spcBef>
                <a:spcPts val="350"/>
              </a:spcBef>
              <a:buClrTx/>
              <a:buFontTx/>
              <a:buNone/>
            </a:pPr>
            <a:endParaRPr lang="de-DE" altLang="de-DE" sz="1400" dirty="0">
              <a:latin typeface="Flama Ultralight"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4838" cy="490066"/>
          </a:xfrm>
        </p:spPr>
        <p:txBody>
          <a:bodyPr/>
          <a:lstStyle/>
          <a:p>
            <a:r>
              <a:rPr lang="de-AT" sz="2400" b="1" i="1" dirty="0"/>
              <a:t/>
            </a:r>
            <a:br>
              <a:rPr lang="de-AT" sz="2400" b="1" i="1" dirty="0"/>
            </a:br>
            <a:r>
              <a:rPr lang="de-AT" sz="2400" dirty="0"/>
              <a:t>Zufriedenheit 18plus insgesamt zu </a:t>
            </a:r>
            <a:r>
              <a:rPr lang="de-AT" sz="2400" dirty="0" smtClean="0"/>
              <a:t>T4 </a:t>
            </a:r>
            <a:r>
              <a:rPr lang="de-AT" sz="2400" dirty="0"/>
              <a:t>(</a:t>
            </a:r>
            <a:r>
              <a:rPr lang="de-AT" sz="2400" dirty="0" smtClean="0"/>
              <a:t>N=441)</a:t>
            </a:r>
            <a:r>
              <a:rPr lang="de-AT" sz="2400" dirty="0"/>
              <a:t>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pSp>
        <p:nvGrpSpPr>
          <p:cNvPr id="7" name="Group 2"/>
          <p:cNvGrpSpPr>
            <a:grpSpLocks/>
          </p:cNvGrpSpPr>
          <p:nvPr/>
        </p:nvGrpSpPr>
        <p:grpSpPr bwMode="auto">
          <a:xfrm>
            <a:off x="1524000" y="4514850"/>
            <a:ext cx="5921375" cy="928688"/>
            <a:chOff x="960" y="2844"/>
            <a:chExt cx="3730" cy="585"/>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2844"/>
              <a:ext cx="3730" cy="5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4"/>
            <p:cNvSpPr txBox="1">
              <a:spLocks noChangeArrowheads="1"/>
            </p:cNvSpPr>
            <p:nvPr/>
          </p:nvSpPr>
          <p:spPr bwMode="auto">
            <a:xfrm>
              <a:off x="960" y="2844"/>
              <a:ext cx="3730" cy="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AT" altLang="de-DE"/>
            </a:p>
          </p:txBody>
        </p:sp>
      </p:grpSp>
      <p:graphicFrame>
        <p:nvGraphicFramePr>
          <p:cNvPr id="9" name="Diagramm 8"/>
          <p:cNvGraphicFramePr>
            <a:graphicFrameLocks/>
          </p:cNvGraphicFramePr>
          <p:nvPr>
            <p:extLst>
              <p:ext uri="{D42A27DB-BD31-4B8C-83A1-F6EECF244321}">
                <p14:modId xmlns:p14="http://schemas.microsoft.com/office/powerpoint/2010/main" val="3216110727"/>
              </p:ext>
            </p:extLst>
          </p:nvPr>
        </p:nvGraphicFramePr>
        <p:xfrm>
          <a:off x="1515549" y="980728"/>
          <a:ext cx="5921375" cy="5063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41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352" y="3501008"/>
            <a:ext cx="7772400" cy="1362075"/>
          </a:xfrm>
        </p:spPr>
        <p:txBody>
          <a:bodyPr/>
          <a:lstStyle/>
          <a:p>
            <a:r>
              <a:rPr lang="de-AT" dirty="0" smtClean="0">
                <a:solidFill>
                  <a:schemeClr val="bg1"/>
                </a:solidFill>
              </a:rPr>
              <a:t>Veränderungen im Zeitverlauf</a:t>
            </a:r>
            <a:endParaRPr lang="de-AT" dirty="0">
              <a:solidFill>
                <a:schemeClr val="bg1"/>
              </a:solidFill>
            </a:endParaRPr>
          </a:p>
        </p:txBody>
      </p:sp>
      <p:sp>
        <p:nvSpPr>
          <p:cNvPr id="4" name="Fußzeilenplatzhalter 3"/>
          <p:cNvSpPr>
            <a:spLocks noGrp="1"/>
          </p:cNvSpPr>
          <p:nvPr>
            <p:ph type="ftr" idx="10"/>
          </p:nvPr>
        </p:nvSpPr>
        <p:spPr/>
        <p:txBody>
          <a:bodyPr/>
          <a:lstStyle/>
          <a:p>
            <a:r>
              <a:rPr lang="de-DE" altLang="de-DE"/>
              <a:t>18plus – Berufs- und Studienchecker</a:t>
            </a:r>
          </a:p>
          <a:p>
            <a:endParaRPr lang="de-DE" altLang="de-DE"/>
          </a:p>
        </p:txBody>
      </p:sp>
    </p:spTree>
    <p:extLst>
      <p:ext uri="{BB962C8B-B14F-4D97-AF65-F5344CB8AC3E}">
        <p14:creationId xmlns:p14="http://schemas.microsoft.com/office/powerpoint/2010/main" val="1090787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Veränderungen im Wegweiser (</a:t>
            </a:r>
            <a:r>
              <a:rPr lang="de-AT" sz="2400" dirty="0" smtClean="0"/>
              <a:t>N=452)</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7" name="Rechteck 6"/>
          <p:cNvSpPr/>
          <p:nvPr/>
        </p:nvSpPr>
        <p:spPr>
          <a:xfrm>
            <a:off x="1045938" y="5517232"/>
            <a:ext cx="8062566" cy="584775"/>
          </a:xfrm>
          <a:prstGeom prst="rect">
            <a:avLst/>
          </a:prstGeom>
        </p:spPr>
        <p:txBody>
          <a:bodyPr wrap="square">
            <a:spAutoFit/>
          </a:bodyPr>
          <a:lstStyle/>
          <a:p>
            <a:pPr marL="0" lvl="0" indent="0"/>
            <a:r>
              <a:rPr lang="de-AT" sz="1600" dirty="0">
                <a:solidFill>
                  <a:schemeClr val="tx1"/>
                </a:solidFill>
                <a:latin typeface="+mj-lt"/>
              </a:rPr>
              <a:t>Skala Ziele: T=-</a:t>
            </a:r>
            <a:r>
              <a:rPr lang="de-AT" sz="1600" dirty="0" smtClean="0">
                <a:solidFill>
                  <a:schemeClr val="tx1"/>
                </a:solidFill>
                <a:latin typeface="+mj-lt"/>
              </a:rPr>
              <a:t>11,1 </a:t>
            </a:r>
            <a:r>
              <a:rPr lang="de-AT" sz="1600" dirty="0" err="1" smtClean="0">
                <a:solidFill>
                  <a:schemeClr val="tx1"/>
                </a:solidFill>
                <a:latin typeface="+mj-lt"/>
              </a:rPr>
              <a:t>df</a:t>
            </a:r>
            <a:r>
              <a:rPr lang="de-AT" sz="1600" dirty="0" smtClean="0">
                <a:solidFill>
                  <a:schemeClr val="tx1"/>
                </a:solidFill>
                <a:latin typeface="+mj-lt"/>
              </a:rPr>
              <a:t>=451 </a:t>
            </a:r>
            <a:r>
              <a:rPr lang="de-AT" sz="1600" dirty="0">
                <a:solidFill>
                  <a:schemeClr val="tx1"/>
                </a:solidFill>
                <a:latin typeface="+mj-lt"/>
              </a:rPr>
              <a:t>p &lt;.001; Skala Planung: T</a:t>
            </a:r>
            <a:r>
              <a:rPr lang="de-AT" sz="1600" dirty="0" smtClean="0">
                <a:solidFill>
                  <a:schemeClr val="tx1"/>
                </a:solidFill>
                <a:latin typeface="+mj-lt"/>
              </a:rPr>
              <a:t>=-4,1 </a:t>
            </a:r>
            <a:r>
              <a:rPr lang="de-AT" sz="1600" dirty="0" err="1" smtClean="0">
                <a:solidFill>
                  <a:schemeClr val="tx1"/>
                </a:solidFill>
                <a:latin typeface="+mj-lt"/>
              </a:rPr>
              <a:t>df</a:t>
            </a:r>
            <a:r>
              <a:rPr lang="de-AT" sz="1600" dirty="0" smtClean="0">
                <a:solidFill>
                  <a:schemeClr val="tx1"/>
                </a:solidFill>
                <a:latin typeface="+mj-lt"/>
              </a:rPr>
              <a:t>=450 p&lt;.001; </a:t>
            </a:r>
            <a:br>
              <a:rPr lang="de-AT" sz="1600" dirty="0" smtClean="0">
                <a:solidFill>
                  <a:schemeClr val="tx1"/>
                </a:solidFill>
                <a:latin typeface="+mj-lt"/>
              </a:rPr>
            </a:br>
            <a:r>
              <a:rPr lang="de-AT" sz="1600" dirty="0" smtClean="0">
                <a:solidFill>
                  <a:schemeClr val="tx1"/>
                </a:solidFill>
                <a:latin typeface="+mj-lt"/>
              </a:rPr>
              <a:t>Skala </a:t>
            </a:r>
            <a:r>
              <a:rPr lang="de-AT" sz="1600" dirty="0">
                <a:solidFill>
                  <a:schemeClr val="tx1"/>
                </a:solidFill>
                <a:latin typeface="+mj-lt"/>
              </a:rPr>
              <a:t>Sicherheit: T</a:t>
            </a:r>
            <a:r>
              <a:rPr lang="de-AT" sz="1600" dirty="0" smtClean="0">
                <a:solidFill>
                  <a:schemeClr val="tx1"/>
                </a:solidFill>
                <a:latin typeface="+mj-lt"/>
              </a:rPr>
              <a:t>=-5,3 </a:t>
            </a:r>
            <a:r>
              <a:rPr lang="de-AT" sz="1600" dirty="0" err="1" smtClean="0">
                <a:solidFill>
                  <a:schemeClr val="tx1"/>
                </a:solidFill>
                <a:latin typeface="+mj-lt"/>
              </a:rPr>
              <a:t>df</a:t>
            </a:r>
            <a:r>
              <a:rPr lang="de-AT" sz="1600" dirty="0" smtClean="0">
                <a:solidFill>
                  <a:schemeClr val="tx1"/>
                </a:solidFill>
                <a:latin typeface="+mj-lt"/>
              </a:rPr>
              <a:t>=451 p&lt;.001</a:t>
            </a:r>
            <a:r>
              <a:rPr lang="de-AT" sz="1600" dirty="0">
                <a:solidFill>
                  <a:schemeClr val="tx1"/>
                </a:solidFill>
                <a:latin typeface="+mj-lt"/>
              </a:rPr>
              <a:t>; Skala Recherche: T</a:t>
            </a:r>
            <a:r>
              <a:rPr lang="de-AT" sz="1600" dirty="0" smtClean="0">
                <a:solidFill>
                  <a:schemeClr val="tx1"/>
                </a:solidFill>
                <a:latin typeface="+mj-lt"/>
              </a:rPr>
              <a:t>=-3,8 </a:t>
            </a:r>
            <a:r>
              <a:rPr lang="de-AT" sz="1600" dirty="0" err="1" smtClean="0">
                <a:solidFill>
                  <a:schemeClr val="tx1"/>
                </a:solidFill>
                <a:latin typeface="+mj-lt"/>
              </a:rPr>
              <a:t>df</a:t>
            </a:r>
            <a:r>
              <a:rPr lang="de-AT" sz="1600" dirty="0" smtClean="0">
                <a:solidFill>
                  <a:schemeClr val="tx1"/>
                </a:solidFill>
                <a:latin typeface="+mj-lt"/>
              </a:rPr>
              <a:t>=451 </a:t>
            </a:r>
            <a:r>
              <a:rPr lang="de-AT" sz="1600" dirty="0">
                <a:solidFill>
                  <a:schemeClr val="tx1"/>
                </a:solidFill>
                <a:latin typeface="+mj-lt"/>
              </a:rPr>
              <a:t>p &lt;.001   </a:t>
            </a:r>
          </a:p>
        </p:txBody>
      </p:sp>
      <p:graphicFrame>
        <p:nvGraphicFramePr>
          <p:cNvPr id="6" name="Diagramm 5"/>
          <p:cNvGraphicFramePr>
            <a:graphicFrameLocks/>
          </p:cNvGraphicFramePr>
          <p:nvPr>
            <p:extLst>
              <p:ext uri="{D42A27DB-BD31-4B8C-83A1-F6EECF244321}">
                <p14:modId xmlns:p14="http://schemas.microsoft.com/office/powerpoint/2010/main" val="4147749521"/>
              </p:ext>
            </p:extLst>
          </p:nvPr>
        </p:nvGraphicFramePr>
        <p:xfrm>
          <a:off x="755576" y="1019048"/>
          <a:ext cx="8064896" cy="4354168"/>
        </p:xfrm>
        <a:graphic>
          <a:graphicData uri="http://schemas.openxmlformats.org/drawingml/2006/chart">
            <c:chart xmlns:c="http://schemas.openxmlformats.org/drawingml/2006/chart" xmlns:r="http://schemas.openxmlformats.org/officeDocument/2006/relationships" r:id="rId2"/>
          </a:graphicData>
        </a:graphic>
      </p:graphicFrame>
      <p:sp>
        <p:nvSpPr>
          <p:cNvPr id="8" name="Ellipse 7"/>
          <p:cNvSpPr/>
          <p:nvPr/>
        </p:nvSpPr>
        <p:spPr bwMode="auto">
          <a:xfrm>
            <a:off x="1187624" y="1484784"/>
            <a:ext cx="1512168" cy="100811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0" name="Ellipse 9"/>
          <p:cNvSpPr/>
          <p:nvPr/>
        </p:nvSpPr>
        <p:spPr bwMode="auto">
          <a:xfrm>
            <a:off x="3131840" y="1325825"/>
            <a:ext cx="1512168" cy="100811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1" name="Ellipse 10"/>
          <p:cNvSpPr/>
          <p:nvPr/>
        </p:nvSpPr>
        <p:spPr bwMode="auto">
          <a:xfrm>
            <a:off x="5077221" y="1325825"/>
            <a:ext cx="1512168" cy="100811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2" name="Ellipse 11"/>
          <p:cNvSpPr/>
          <p:nvPr/>
        </p:nvSpPr>
        <p:spPr bwMode="auto">
          <a:xfrm>
            <a:off x="6948264" y="1325825"/>
            <a:ext cx="1512168" cy="100811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142226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Veränderungen im Wegweiser (</a:t>
            </a:r>
            <a:r>
              <a:rPr lang="de-AT" sz="2400" dirty="0" smtClean="0"/>
              <a:t>N=302)</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7" name="Rechteck 6"/>
          <p:cNvSpPr/>
          <p:nvPr/>
        </p:nvSpPr>
        <p:spPr>
          <a:xfrm>
            <a:off x="1045938" y="5517232"/>
            <a:ext cx="8062566" cy="584775"/>
          </a:xfrm>
          <a:prstGeom prst="rect">
            <a:avLst/>
          </a:prstGeom>
        </p:spPr>
        <p:txBody>
          <a:bodyPr wrap="square">
            <a:spAutoFit/>
          </a:bodyPr>
          <a:lstStyle/>
          <a:p>
            <a:pPr marL="0" lvl="0" indent="0"/>
            <a:r>
              <a:rPr lang="de-AT" sz="1600" dirty="0">
                <a:solidFill>
                  <a:schemeClr val="tx1"/>
                </a:solidFill>
                <a:latin typeface="+mj-lt"/>
              </a:rPr>
              <a:t>Skala Ziele: T</a:t>
            </a:r>
            <a:r>
              <a:rPr lang="de-AT" sz="1600" dirty="0" smtClean="0">
                <a:solidFill>
                  <a:schemeClr val="tx1"/>
                </a:solidFill>
                <a:latin typeface="+mj-lt"/>
              </a:rPr>
              <a:t>=-2,3 </a:t>
            </a:r>
            <a:r>
              <a:rPr lang="de-AT" sz="1600" dirty="0" err="1" smtClean="0">
                <a:solidFill>
                  <a:schemeClr val="tx1"/>
                </a:solidFill>
                <a:latin typeface="+mj-lt"/>
              </a:rPr>
              <a:t>df</a:t>
            </a:r>
            <a:r>
              <a:rPr lang="de-AT" sz="1600" dirty="0" smtClean="0">
                <a:solidFill>
                  <a:schemeClr val="tx1"/>
                </a:solidFill>
                <a:latin typeface="+mj-lt"/>
              </a:rPr>
              <a:t>=301 p=.022; </a:t>
            </a:r>
            <a:r>
              <a:rPr lang="de-AT" sz="1600" dirty="0">
                <a:solidFill>
                  <a:schemeClr val="tx1"/>
                </a:solidFill>
                <a:latin typeface="+mj-lt"/>
              </a:rPr>
              <a:t>Skala Planung: T</a:t>
            </a:r>
            <a:r>
              <a:rPr lang="de-AT" sz="1600" dirty="0" smtClean="0">
                <a:solidFill>
                  <a:schemeClr val="tx1"/>
                </a:solidFill>
                <a:latin typeface="+mj-lt"/>
              </a:rPr>
              <a:t>=-2,6 </a:t>
            </a:r>
            <a:r>
              <a:rPr lang="de-AT" sz="1600" dirty="0" err="1" smtClean="0">
                <a:solidFill>
                  <a:schemeClr val="tx1"/>
                </a:solidFill>
                <a:latin typeface="+mj-lt"/>
              </a:rPr>
              <a:t>df</a:t>
            </a:r>
            <a:r>
              <a:rPr lang="de-AT" sz="1600" dirty="0" smtClean="0">
                <a:solidFill>
                  <a:schemeClr val="tx1"/>
                </a:solidFill>
                <a:latin typeface="+mj-lt"/>
              </a:rPr>
              <a:t>=300 p=.008; </a:t>
            </a:r>
            <a:br>
              <a:rPr lang="de-AT" sz="1600" dirty="0" smtClean="0">
                <a:solidFill>
                  <a:schemeClr val="tx1"/>
                </a:solidFill>
                <a:latin typeface="+mj-lt"/>
              </a:rPr>
            </a:br>
            <a:r>
              <a:rPr lang="de-AT" sz="1600" dirty="0" smtClean="0">
                <a:solidFill>
                  <a:schemeClr val="tx1"/>
                </a:solidFill>
                <a:latin typeface="+mj-lt"/>
              </a:rPr>
              <a:t>Skala </a:t>
            </a:r>
            <a:r>
              <a:rPr lang="de-AT" sz="1600" dirty="0">
                <a:solidFill>
                  <a:schemeClr val="tx1"/>
                </a:solidFill>
                <a:latin typeface="+mj-lt"/>
              </a:rPr>
              <a:t>Sicherheit: T</a:t>
            </a:r>
            <a:r>
              <a:rPr lang="de-AT" sz="1600" dirty="0" smtClean="0">
                <a:solidFill>
                  <a:schemeClr val="tx1"/>
                </a:solidFill>
                <a:latin typeface="+mj-lt"/>
              </a:rPr>
              <a:t>=-2,2 </a:t>
            </a:r>
            <a:r>
              <a:rPr lang="de-AT" sz="1600" dirty="0" err="1" smtClean="0">
                <a:solidFill>
                  <a:schemeClr val="tx1"/>
                </a:solidFill>
                <a:latin typeface="+mj-lt"/>
              </a:rPr>
              <a:t>df</a:t>
            </a:r>
            <a:r>
              <a:rPr lang="de-AT" sz="1600" dirty="0" smtClean="0">
                <a:solidFill>
                  <a:schemeClr val="tx1"/>
                </a:solidFill>
                <a:latin typeface="+mj-lt"/>
              </a:rPr>
              <a:t>=301 p=.032; </a:t>
            </a:r>
            <a:r>
              <a:rPr lang="de-AT" sz="1600" dirty="0">
                <a:solidFill>
                  <a:schemeClr val="tx1"/>
                </a:solidFill>
                <a:latin typeface="+mj-lt"/>
              </a:rPr>
              <a:t>Skala Recherche: T</a:t>
            </a:r>
            <a:r>
              <a:rPr lang="de-AT" sz="1600" dirty="0" smtClean="0">
                <a:solidFill>
                  <a:schemeClr val="tx1"/>
                </a:solidFill>
                <a:latin typeface="+mj-lt"/>
              </a:rPr>
              <a:t>=-1,0 </a:t>
            </a:r>
            <a:r>
              <a:rPr lang="de-AT" sz="1600" dirty="0" err="1" smtClean="0">
                <a:solidFill>
                  <a:schemeClr val="tx1"/>
                </a:solidFill>
                <a:latin typeface="+mj-lt"/>
              </a:rPr>
              <a:t>df</a:t>
            </a:r>
            <a:r>
              <a:rPr lang="de-AT" sz="1600" dirty="0" smtClean="0">
                <a:solidFill>
                  <a:schemeClr val="tx1"/>
                </a:solidFill>
                <a:latin typeface="+mj-lt"/>
              </a:rPr>
              <a:t>=300 </a:t>
            </a:r>
            <a:r>
              <a:rPr lang="de-AT" sz="1600" dirty="0">
                <a:solidFill>
                  <a:schemeClr val="tx1"/>
                </a:solidFill>
                <a:latin typeface="+mj-lt"/>
              </a:rPr>
              <a:t>p </a:t>
            </a:r>
            <a:r>
              <a:rPr lang="de-AT" sz="1600" dirty="0" smtClean="0">
                <a:solidFill>
                  <a:schemeClr val="tx1"/>
                </a:solidFill>
                <a:latin typeface="+mj-lt"/>
              </a:rPr>
              <a:t>=.301   </a:t>
            </a:r>
            <a:endParaRPr lang="de-AT" sz="1600" dirty="0">
              <a:solidFill>
                <a:schemeClr val="tx1"/>
              </a:solidFill>
              <a:latin typeface="+mj-lt"/>
            </a:endParaRPr>
          </a:p>
        </p:txBody>
      </p:sp>
      <p:graphicFrame>
        <p:nvGraphicFramePr>
          <p:cNvPr id="8" name="Diagramm 7"/>
          <p:cNvGraphicFramePr>
            <a:graphicFrameLocks/>
          </p:cNvGraphicFramePr>
          <p:nvPr>
            <p:extLst>
              <p:ext uri="{D42A27DB-BD31-4B8C-83A1-F6EECF244321}">
                <p14:modId xmlns:p14="http://schemas.microsoft.com/office/powerpoint/2010/main" val="1783463544"/>
              </p:ext>
            </p:extLst>
          </p:nvPr>
        </p:nvGraphicFramePr>
        <p:xfrm>
          <a:off x="755576" y="1124744"/>
          <a:ext cx="7704856"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9" name="Ellipse 8"/>
          <p:cNvSpPr/>
          <p:nvPr/>
        </p:nvSpPr>
        <p:spPr bwMode="auto">
          <a:xfrm>
            <a:off x="1187624" y="1628800"/>
            <a:ext cx="1321579" cy="64807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0" name="Ellipse 9"/>
          <p:cNvSpPr/>
          <p:nvPr/>
        </p:nvSpPr>
        <p:spPr bwMode="auto">
          <a:xfrm>
            <a:off x="3059832" y="1484784"/>
            <a:ext cx="1321579" cy="64807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1" name="Ellipse 10"/>
          <p:cNvSpPr/>
          <p:nvPr/>
        </p:nvSpPr>
        <p:spPr bwMode="auto">
          <a:xfrm>
            <a:off x="4911282" y="1469137"/>
            <a:ext cx="1321579" cy="648072"/>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225614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Veränderungen im Wegweiser </a:t>
            </a:r>
            <a:r>
              <a:rPr lang="de-AT" sz="2400" dirty="0" smtClean="0"/>
              <a:t>4 </a:t>
            </a:r>
            <a:r>
              <a:rPr lang="de-AT" sz="2400" dirty="0" err="1"/>
              <a:t>Zeitp</a:t>
            </a:r>
            <a:r>
              <a:rPr lang="de-AT" sz="2400" dirty="0"/>
              <a:t>. (</a:t>
            </a:r>
            <a:r>
              <a:rPr lang="de-AT" sz="2400" dirty="0" smtClean="0"/>
              <a:t>N=223)</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pic>
        <p:nvPicPr>
          <p:cNvPr id="5" name="Grafik 4"/>
          <p:cNvPicPr>
            <a:picLocks noChangeAspect="1"/>
          </p:cNvPicPr>
          <p:nvPr/>
        </p:nvPicPr>
        <p:blipFill>
          <a:blip r:embed="rId2"/>
          <a:stretch>
            <a:fillRect/>
          </a:stretch>
        </p:blipFill>
        <p:spPr>
          <a:xfrm>
            <a:off x="1006110" y="899896"/>
            <a:ext cx="3132000" cy="2509583"/>
          </a:xfrm>
          <a:prstGeom prst="rect">
            <a:avLst/>
          </a:prstGeom>
        </p:spPr>
      </p:pic>
      <p:pic>
        <p:nvPicPr>
          <p:cNvPr id="6" name="Grafik 5"/>
          <p:cNvPicPr>
            <a:picLocks noChangeAspect="1"/>
          </p:cNvPicPr>
          <p:nvPr/>
        </p:nvPicPr>
        <p:blipFill>
          <a:blip r:embed="rId3"/>
          <a:stretch>
            <a:fillRect/>
          </a:stretch>
        </p:blipFill>
        <p:spPr>
          <a:xfrm>
            <a:off x="4916183" y="899896"/>
            <a:ext cx="3132000" cy="2509582"/>
          </a:xfrm>
          <a:prstGeom prst="rect">
            <a:avLst/>
          </a:prstGeom>
        </p:spPr>
      </p:pic>
      <p:pic>
        <p:nvPicPr>
          <p:cNvPr id="10" name="Grafik 9"/>
          <p:cNvPicPr>
            <a:picLocks noChangeAspect="1"/>
          </p:cNvPicPr>
          <p:nvPr/>
        </p:nvPicPr>
        <p:blipFill>
          <a:blip r:embed="rId4"/>
          <a:stretch>
            <a:fillRect/>
          </a:stretch>
        </p:blipFill>
        <p:spPr>
          <a:xfrm>
            <a:off x="1006110" y="3409478"/>
            <a:ext cx="3132000" cy="2509567"/>
          </a:xfrm>
          <a:prstGeom prst="rect">
            <a:avLst/>
          </a:prstGeom>
        </p:spPr>
      </p:pic>
      <p:pic>
        <p:nvPicPr>
          <p:cNvPr id="11" name="Grafik 10"/>
          <p:cNvPicPr>
            <a:picLocks noChangeAspect="1"/>
          </p:cNvPicPr>
          <p:nvPr/>
        </p:nvPicPr>
        <p:blipFill>
          <a:blip r:embed="rId5"/>
          <a:stretch>
            <a:fillRect/>
          </a:stretch>
        </p:blipFill>
        <p:spPr>
          <a:xfrm>
            <a:off x="4916183" y="3482038"/>
            <a:ext cx="3132000" cy="2509567"/>
          </a:xfrm>
          <a:prstGeom prst="rect">
            <a:avLst/>
          </a:prstGeom>
        </p:spPr>
      </p:pic>
    </p:spTree>
    <p:extLst>
      <p:ext uri="{BB962C8B-B14F-4D97-AF65-F5344CB8AC3E}">
        <p14:creationId xmlns:p14="http://schemas.microsoft.com/office/powerpoint/2010/main" val="4070474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4838" cy="490066"/>
          </a:xfrm>
        </p:spPr>
        <p:txBody>
          <a:bodyPr/>
          <a:lstStyle/>
          <a:p>
            <a:r>
              <a:rPr lang="de-AT" sz="2400" b="1" i="1" dirty="0"/>
              <a:t/>
            </a:r>
            <a:br>
              <a:rPr lang="de-AT" sz="2400" b="1" i="1" dirty="0"/>
            </a:br>
            <a:r>
              <a:rPr lang="de-AT" sz="2400" dirty="0"/>
              <a:t>	</a:t>
            </a:r>
            <a:br>
              <a:rPr lang="de-AT" sz="2400" dirty="0"/>
            </a:br>
            <a:endParaRPr lang="de-AT" sz="2400" dirty="0"/>
          </a:p>
        </p:txBody>
      </p:sp>
      <p:sp>
        <p:nvSpPr>
          <p:cNvPr id="4" name="Fußzeilenplatzhalter 3"/>
          <p:cNvSpPr>
            <a:spLocks noGrp="1"/>
          </p:cNvSpPr>
          <p:nvPr>
            <p:ph type="ftr" idx="10"/>
          </p:nvPr>
        </p:nvSpPr>
        <p:spPr/>
        <p:txBody>
          <a:bodyPr/>
          <a:lstStyle/>
          <a:p>
            <a:r>
              <a:rPr lang="de-DE" altLang="de-DE"/>
              <a:t>18plus – Berufs- und Studienchecker</a:t>
            </a:r>
          </a:p>
        </p:txBody>
      </p:sp>
      <p:grpSp>
        <p:nvGrpSpPr>
          <p:cNvPr id="7" name="Group 2"/>
          <p:cNvGrpSpPr>
            <a:grpSpLocks/>
          </p:cNvGrpSpPr>
          <p:nvPr/>
        </p:nvGrpSpPr>
        <p:grpSpPr bwMode="auto">
          <a:xfrm>
            <a:off x="1524000" y="4514850"/>
            <a:ext cx="5921375" cy="928688"/>
            <a:chOff x="960" y="2844"/>
            <a:chExt cx="3730" cy="585"/>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2844"/>
              <a:ext cx="3730" cy="5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4"/>
            <p:cNvSpPr txBox="1">
              <a:spLocks noChangeArrowheads="1"/>
            </p:cNvSpPr>
            <p:nvPr/>
          </p:nvSpPr>
          <p:spPr bwMode="auto">
            <a:xfrm>
              <a:off x="960" y="2844"/>
              <a:ext cx="3730" cy="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AT" altLang="de-DE"/>
            </a:p>
          </p:txBody>
        </p:sp>
      </p:grpSp>
      <p:graphicFrame>
        <p:nvGraphicFramePr>
          <p:cNvPr id="11" name="Diagramm 10"/>
          <p:cNvGraphicFramePr>
            <a:graphicFrameLocks/>
          </p:cNvGraphicFramePr>
          <p:nvPr>
            <p:extLst>
              <p:ext uri="{D42A27DB-BD31-4B8C-83A1-F6EECF244321}">
                <p14:modId xmlns:p14="http://schemas.microsoft.com/office/powerpoint/2010/main" val="3684257486"/>
              </p:ext>
            </p:extLst>
          </p:nvPr>
        </p:nvGraphicFramePr>
        <p:xfrm>
          <a:off x="1403648" y="836712"/>
          <a:ext cx="6041727" cy="4787031"/>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el 1"/>
          <p:cNvSpPr txBox="1">
            <a:spLocks/>
          </p:cNvSpPr>
          <p:nvPr/>
        </p:nvSpPr>
        <p:spPr bwMode="auto">
          <a:xfrm>
            <a:off x="457200" y="274639"/>
            <a:ext cx="8224838" cy="49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742950" indent="-28575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2pPr>
            <a:lvl3pPr marL="1143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3pPr>
            <a:lvl4pPr marL="1600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4pPr>
            <a:lvl5pPr marL="20574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5pPr>
            <a:lvl6pPr marL="25146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6pPr>
            <a:lvl7pPr marL="29718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7pPr>
            <a:lvl8pPr marL="3429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8pPr>
            <a:lvl9pPr marL="3886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9pPr>
          </a:lstStyle>
          <a:p>
            <a:pPr>
              <a:spcBef>
                <a:spcPts val="0"/>
              </a:spcBef>
              <a:spcAft>
                <a:spcPts val="1200"/>
              </a:spcAft>
            </a:pPr>
            <a:r>
              <a:rPr lang="de-AT" sz="2400" kern="0" dirty="0" smtClean="0"/>
              <a:t>Vergleich Wegweiser nach Zufriedenheit mit</a:t>
            </a:r>
            <a:br>
              <a:rPr lang="de-AT" sz="2400" kern="0" dirty="0" smtClean="0"/>
            </a:br>
            <a:r>
              <a:rPr lang="de-AT" sz="2400" kern="0" dirty="0" smtClean="0"/>
              <a:t>der Ausbildungssituation</a:t>
            </a:r>
            <a:endParaRPr lang="de-AT" sz="1200" kern="0" dirty="0"/>
          </a:p>
        </p:txBody>
      </p:sp>
      <p:grpSp>
        <p:nvGrpSpPr>
          <p:cNvPr id="6" name="Gruppieren 5"/>
          <p:cNvGrpSpPr/>
          <p:nvPr/>
        </p:nvGrpSpPr>
        <p:grpSpPr>
          <a:xfrm>
            <a:off x="5796137" y="5353354"/>
            <a:ext cx="1512170" cy="820042"/>
            <a:chOff x="5796137" y="5353354"/>
            <a:chExt cx="1512170" cy="820042"/>
          </a:xfrm>
        </p:grpSpPr>
        <p:sp>
          <p:nvSpPr>
            <p:cNvPr id="3" name="Geschweifte Klammer links 2"/>
            <p:cNvSpPr/>
            <p:nvPr/>
          </p:nvSpPr>
          <p:spPr bwMode="auto">
            <a:xfrm rot="16200000">
              <a:off x="6326867" y="4822624"/>
              <a:ext cx="450709" cy="1512170"/>
            </a:xfrm>
            <a:prstGeom prst="leftBrace">
              <a:avLst/>
            </a:prstGeom>
            <a:noFill/>
            <a:ln w="34925" cap="flat" cmpd="sng" algn="ctr">
              <a:solidFill>
                <a:srgbClr val="76923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Calibri" pitchFamily="32" charset="0"/>
                <a:ea typeface="MS PGothic" pitchFamily="32" charset="-128"/>
              </a:endParaRPr>
            </a:p>
          </p:txBody>
        </p:sp>
        <p:sp>
          <p:nvSpPr>
            <p:cNvPr id="5" name="Textfeld 4"/>
            <p:cNvSpPr txBox="1"/>
            <p:nvPr/>
          </p:nvSpPr>
          <p:spPr>
            <a:xfrm>
              <a:off x="6012161" y="5804064"/>
              <a:ext cx="1080120" cy="369332"/>
            </a:xfrm>
            <a:prstGeom prst="rect">
              <a:avLst/>
            </a:prstGeom>
            <a:noFill/>
          </p:spPr>
          <p:txBody>
            <a:bodyPr wrap="square" rtlCol="0">
              <a:spAutoFit/>
            </a:bodyPr>
            <a:lstStyle/>
            <a:p>
              <a:r>
                <a:rPr lang="de-AT" b="1" dirty="0" smtClean="0">
                  <a:solidFill>
                    <a:srgbClr val="76923C"/>
                  </a:solidFill>
                </a:rPr>
                <a:t>zufrieden</a:t>
              </a:r>
              <a:endParaRPr lang="de-AT" b="1" dirty="0">
                <a:solidFill>
                  <a:srgbClr val="76923C"/>
                </a:solidFill>
              </a:endParaRPr>
            </a:p>
          </p:txBody>
        </p:sp>
      </p:grpSp>
      <p:grpSp>
        <p:nvGrpSpPr>
          <p:cNvPr id="13" name="Gruppieren 12"/>
          <p:cNvGrpSpPr/>
          <p:nvPr/>
        </p:nvGrpSpPr>
        <p:grpSpPr>
          <a:xfrm>
            <a:off x="1691680" y="5353354"/>
            <a:ext cx="3868958" cy="820042"/>
            <a:chOff x="5796137" y="5353354"/>
            <a:chExt cx="1512170" cy="820042"/>
          </a:xfrm>
        </p:grpSpPr>
        <p:sp>
          <p:nvSpPr>
            <p:cNvPr id="14" name="Geschweifte Klammer links 13"/>
            <p:cNvSpPr/>
            <p:nvPr/>
          </p:nvSpPr>
          <p:spPr bwMode="auto">
            <a:xfrm rot="16200000">
              <a:off x="6326867" y="4822624"/>
              <a:ext cx="450709" cy="1512170"/>
            </a:xfrm>
            <a:prstGeom prst="leftBrace">
              <a:avLst/>
            </a:prstGeom>
            <a:no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rgbClr val="FF0000"/>
                </a:solidFill>
                <a:effectLst/>
                <a:latin typeface="Calibri" pitchFamily="32" charset="0"/>
                <a:ea typeface="MS PGothic" pitchFamily="32" charset="-128"/>
              </a:endParaRPr>
            </a:p>
          </p:txBody>
        </p:sp>
        <p:sp>
          <p:nvSpPr>
            <p:cNvPr id="15" name="Textfeld 14"/>
            <p:cNvSpPr txBox="1"/>
            <p:nvPr/>
          </p:nvSpPr>
          <p:spPr>
            <a:xfrm>
              <a:off x="6284853" y="5804064"/>
              <a:ext cx="534737" cy="369332"/>
            </a:xfrm>
            <a:prstGeom prst="rect">
              <a:avLst/>
            </a:prstGeom>
            <a:noFill/>
          </p:spPr>
          <p:txBody>
            <a:bodyPr wrap="square" rtlCol="0">
              <a:spAutoFit/>
            </a:bodyPr>
            <a:lstStyle/>
            <a:p>
              <a:r>
                <a:rPr lang="de-AT" b="1" dirty="0" smtClean="0">
                  <a:solidFill>
                    <a:srgbClr val="FF0000"/>
                  </a:solidFill>
                </a:rPr>
                <a:t>unzufrieden</a:t>
              </a:r>
              <a:endParaRPr lang="de-AT" b="1" dirty="0">
                <a:solidFill>
                  <a:srgbClr val="FF0000"/>
                </a:solidFill>
              </a:endParaRPr>
            </a:p>
          </p:txBody>
        </p:sp>
      </p:grpSp>
    </p:spTree>
    <p:extLst>
      <p:ext uri="{BB962C8B-B14F-4D97-AF65-F5344CB8AC3E}">
        <p14:creationId xmlns:p14="http://schemas.microsoft.com/office/powerpoint/2010/main" val="19578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smtClean="0"/>
              <a:t>Vergleich Wegweiser nach Zufriedenheit mit</a:t>
            </a:r>
            <a:br>
              <a:rPr lang="de-AT" sz="2400" dirty="0" smtClean="0"/>
            </a:br>
            <a:r>
              <a:rPr lang="de-AT" sz="2400" dirty="0" smtClean="0"/>
              <a:t>der Ausbildungssituation (</a:t>
            </a:r>
            <a:r>
              <a:rPr lang="de-AT" sz="2400" dirty="0" smtClean="0"/>
              <a:t>N=442) ZP1 und ZP4</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pic>
        <p:nvPicPr>
          <p:cNvPr id="7" name="Grafik 6"/>
          <p:cNvPicPr>
            <a:picLocks noChangeAspect="1"/>
          </p:cNvPicPr>
          <p:nvPr/>
        </p:nvPicPr>
        <p:blipFill>
          <a:blip r:embed="rId3"/>
          <a:stretch>
            <a:fillRect/>
          </a:stretch>
        </p:blipFill>
        <p:spPr>
          <a:xfrm>
            <a:off x="755576" y="1340768"/>
            <a:ext cx="11737304" cy="6336704"/>
          </a:xfrm>
          <a:prstGeom prst="rect">
            <a:avLst/>
          </a:prstGeom>
        </p:spPr>
      </p:pic>
      <p:sp>
        <p:nvSpPr>
          <p:cNvPr id="15" name="Ellipse 14"/>
          <p:cNvSpPr/>
          <p:nvPr/>
        </p:nvSpPr>
        <p:spPr bwMode="auto">
          <a:xfrm>
            <a:off x="7887531" y="2132856"/>
            <a:ext cx="785897" cy="1080120"/>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6" name="Ellipse 15"/>
          <p:cNvSpPr/>
          <p:nvPr/>
        </p:nvSpPr>
        <p:spPr bwMode="auto">
          <a:xfrm>
            <a:off x="7962329" y="3284984"/>
            <a:ext cx="636299" cy="504055"/>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7" name="Ellipse 16"/>
          <p:cNvSpPr/>
          <p:nvPr/>
        </p:nvSpPr>
        <p:spPr bwMode="auto">
          <a:xfrm>
            <a:off x="7935943" y="4108457"/>
            <a:ext cx="705743" cy="256646"/>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8" name="Ellipse 17"/>
          <p:cNvSpPr/>
          <p:nvPr/>
        </p:nvSpPr>
        <p:spPr bwMode="auto">
          <a:xfrm>
            <a:off x="7947152" y="3814917"/>
            <a:ext cx="680678" cy="293540"/>
          </a:xfrm>
          <a:prstGeom prst="ellipse">
            <a:avLst/>
          </a:prstGeom>
          <a:noFill/>
          <a:ln w="254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3691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Vergleich Wegweiser nach Zufriedenheit mit</a:t>
            </a:r>
            <a:br>
              <a:rPr lang="de-AT" sz="2400" dirty="0"/>
            </a:br>
            <a:r>
              <a:rPr lang="de-AT" sz="2400" dirty="0"/>
              <a:t>der </a:t>
            </a:r>
            <a:r>
              <a:rPr lang="de-AT" sz="2400" dirty="0" smtClean="0"/>
              <a:t>Ausbildungssituation ZP1 und ZP4</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pic>
        <p:nvPicPr>
          <p:cNvPr id="8" name="Grafik 7"/>
          <p:cNvPicPr>
            <a:picLocks noChangeAspect="1"/>
          </p:cNvPicPr>
          <p:nvPr/>
        </p:nvPicPr>
        <p:blipFill>
          <a:blip r:embed="rId2"/>
          <a:stretch>
            <a:fillRect/>
          </a:stretch>
        </p:blipFill>
        <p:spPr>
          <a:xfrm>
            <a:off x="832239" y="1108678"/>
            <a:ext cx="3132000" cy="2522174"/>
          </a:xfrm>
          <a:prstGeom prst="rect">
            <a:avLst/>
          </a:prstGeom>
        </p:spPr>
      </p:pic>
      <p:pic>
        <p:nvPicPr>
          <p:cNvPr id="9" name="Grafik 8"/>
          <p:cNvPicPr>
            <a:picLocks noChangeAspect="1"/>
          </p:cNvPicPr>
          <p:nvPr/>
        </p:nvPicPr>
        <p:blipFill>
          <a:blip r:embed="rId3"/>
          <a:stretch>
            <a:fillRect/>
          </a:stretch>
        </p:blipFill>
        <p:spPr>
          <a:xfrm>
            <a:off x="4901141" y="1152736"/>
            <a:ext cx="3132000" cy="2522175"/>
          </a:xfrm>
          <a:prstGeom prst="rect">
            <a:avLst/>
          </a:prstGeom>
        </p:spPr>
      </p:pic>
      <p:pic>
        <p:nvPicPr>
          <p:cNvPr id="10" name="Grafik 9"/>
          <p:cNvPicPr>
            <a:picLocks noChangeAspect="1"/>
          </p:cNvPicPr>
          <p:nvPr/>
        </p:nvPicPr>
        <p:blipFill>
          <a:blip r:embed="rId4"/>
          <a:stretch>
            <a:fillRect/>
          </a:stretch>
        </p:blipFill>
        <p:spPr>
          <a:xfrm>
            <a:off x="832239" y="3517202"/>
            <a:ext cx="3132000" cy="2522174"/>
          </a:xfrm>
          <a:prstGeom prst="rect">
            <a:avLst/>
          </a:prstGeom>
        </p:spPr>
      </p:pic>
      <p:pic>
        <p:nvPicPr>
          <p:cNvPr id="11" name="Grafik 10"/>
          <p:cNvPicPr>
            <a:picLocks noChangeAspect="1"/>
          </p:cNvPicPr>
          <p:nvPr/>
        </p:nvPicPr>
        <p:blipFill>
          <a:blip r:embed="rId5"/>
          <a:stretch>
            <a:fillRect/>
          </a:stretch>
        </p:blipFill>
        <p:spPr>
          <a:xfrm>
            <a:off x="4901141" y="3517200"/>
            <a:ext cx="3132000" cy="2522176"/>
          </a:xfrm>
          <a:prstGeom prst="rect">
            <a:avLst/>
          </a:prstGeom>
        </p:spPr>
      </p:pic>
    </p:spTree>
    <p:extLst>
      <p:ext uri="{BB962C8B-B14F-4D97-AF65-F5344CB8AC3E}">
        <p14:creationId xmlns:p14="http://schemas.microsoft.com/office/powerpoint/2010/main" val="3165216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smtClean="0"/>
              <a:t>Vergleich Wegweiser nach Zufriedenheit mit</a:t>
            </a:r>
            <a:br>
              <a:rPr lang="de-AT" sz="2400" dirty="0" smtClean="0"/>
            </a:br>
            <a:r>
              <a:rPr lang="de-AT" sz="2400" dirty="0" smtClean="0"/>
              <a:t>der Ausbildungssituation (N=295</a:t>
            </a:r>
            <a:r>
              <a:rPr lang="de-AT" sz="2400" dirty="0" smtClean="0"/>
              <a:t>) ZP3 und ZP4</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pic>
        <p:nvPicPr>
          <p:cNvPr id="5" name="Grafik 4"/>
          <p:cNvPicPr>
            <a:picLocks noChangeAspect="1"/>
          </p:cNvPicPr>
          <p:nvPr/>
        </p:nvPicPr>
        <p:blipFill>
          <a:blip r:embed="rId3"/>
          <a:stretch>
            <a:fillRect/>
          </a:stretch>
        </p:blipFill>
        <p:spPr>
          <a:xfrm>
            <a:off x="683568" y="1916832"/>
            <a:ext cx="12178794" cy="6115238"/>
          </a:xfrm>
          <a:prstGeom prst="rect">
            <a:avLst/>
          </a:prstGeom>
        </p:spPr>
      </p:pic>
      <p:sp>
        <p:nvSpPr>
          <p:cNvPr id="13" name="Ellipse 12"/>
          <p:cNvSpPr/>
          <p:nvPr/>
        </p:nvSpPr>
        <p:spPr bwMode="auto">
          <a:xfrm>
            <a:off x="8172400" y="2696431"/>
            <a:ext cx="627449" cy="80457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2" name="Ellipse 11"/>
          <p:cNvSpPr/>
          <p:nvPr/>
        </p:nvSpPr>
        <p:spPr bwMode="auto">
          <a:xfrm>
            <a:off x="8109036" y="3729965"/>
            <a:ext cx="754175" cy="1101284"/>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425856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Vergleich Wegweiser nach Zufriedenheit mit</a:t>
            </a:r>
            <a:br>
              <a:rPr lang="de-AT" sz="2400" dirty="0"/>
            </a:br>
            <a:r>
              <a:rPr lang="de-AT" sz="2400" dirty="0"/>
              <a:t>der </a:t>
            </a:r>
            <a:r>
              <a:rPr lang="de-AT" sz="2400" dirty="0" smtClean="0"/>
              <a:t>Ausbildungssituation ZP3 und ZP4</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pic>
        <p:nvPicPr>
          <p:cNvPr id="3" name="Grafik 2"/>
          <p:cNvPicPr>
            <a:picLocks noChangeAspect="1"/>
          </p:cNvPicPr>
          <p:nvPr/>
        </p:nvPicPr>
        <p:blipFill>
          <a:blip r:embed="rId2"/>
          <a:stretch>
            <a:fillRect/>
          </a:stretch>
        </p:blipFill>
        <p:spPr>
          <a:xfrm>
            <a:off x="805639" y="1017751"/>
            <a:ext cx="3132000" cy="2622485"/>
          </a:xfrm>
          <a:prstGeom prst="rect">
            <a:avLst/>
          </a:prstGeom>
        </p:spPr>
      </p:pic>
      <p:pic>
        <p:nvPicPr>
          <p:cNvPr id="5" name="Grafik 4"/>
          <p:cNvPicPr>
            <a:picLocks noChangeAspect="1"/>
          </p:cNvPicPr>
          <p:nvPr/>
        </p:nvPicPr>
        <p:blipFill>
          <a:blip r:embed="rId3"/>
          <a:stretch>
            <a:fillRect/>
          </a:stretch>
        </p:blipFill>
        <p:spPr>
          <a:xfrm>
            <a:off x="4901141" y="1081676"/>
            <a:ext cx="3132000" cy="2522177"/>
          </a:xfrm>
          <a:prstGeom prst="rect">
            <a:avLst/>
          </a:prstGeom>
        </p:spPr>
      </p:pic>
      <p:pic>
        <p:nvPicPr>
          <p:cNvPr id="6" name="Grafik 5"/>
          <p:cNvPicPr>
            <a:picLocks noChangeAspect="1"/>
          </p:cNvPicPr>
          <p:nvPr/>
        </p:nvPicPr>
        <p:blipFill>
          <a:blip r:embed="rId4"/>
          <a:stretch>
            <a:fillRect/>
          </a:stretch>
        </p:blipFill>
        <p:spPr>
          <a:xfrm>
            <a:off x="805639" y="3591256"/>
            <a:ext cx="3132000" cy="2522180"/>
          </a:xfrm>
          <a:prstGeom prst="rect">
            <a:avLst/>
          </a:prstGeom>
        </p:spPr>
      </p:pic>
      <p:pic>
        <p:nvPicPr>
          <p:cNvPr id="7" name="Grafik 6"/>
          <p:cNvPicPr>
            <a:picLocks noChangeAspect="1"/>
          </p:cNvPicPr>
          <p:nvPr/>
        </p:nvPicPr>
        <p:blipFill>
          <a:blip r:embed="rId5"/>
          <a:stretch>
            <a:fillRect/>
          </a:stretch>
        </p:blipFill>
        <p:spPr>
          <a:xfrm>
            <a:off x="4901141" y="3574488"/>
            <a:ext cx="3132000" cy="2522174"/>
          </a:xfrm>
          <a:prstGeom prst="rect">
            <a:avLst/>
          </a:prstGeom>
        </p:spPr>
      </p:pic>
    </p:spTree>
    <p:extLst>
      <p:ext uri="{BB962C8B-B14F-4D97-AF65-F5344CB8AC3E}">
        <p14:creationId xmlns:p14="http://schemas.microsoft.com/office/powerpoint/2010/main" val="2358077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400" dirty="0"/>
              <a:t>Design und Methodik</a:t>
            </a:r>
            <a:br>
              <a:rPr lang="de-AT" sz="2400" dirty="0"/>
            </a:br>
            <a:r>
              <a:rPr lang="de-AT" sz="2000" dirty="0"/>
              <a:t>Längsschnitt mit Erhebungszeitpunkten</a:t>
            </a:r>
            <a:r>
              <a:rPr lang="de-AT" sz="2000"/>
              <a:t/>
            </a:r>
            <a:br>
              <a:rPr lang="de-AT" sz="2000"/>
            </a:br>
            <a:endParaRPr lang="de-AT" sz="2000" dirty="0"/>
          </a:p>
        </p:txBody>
      </p:sp>
      <p:grpSp>
        <p:nvGrpSpPr>
          <p:cNvPr id="3" name="Gruppieren 2"/>
          <p:cNvGrpSpPr/>
          <p:nvPr/>
        </p:nvGrpSpPr>
        <p:grpSpPr>
          <a:xfrm>
            <a:off x="434115" y="1988840"/>
            <a:ext cx="8238974" cy="2896436"/>
            <a:chOff x="525416" y="2747246"/>
            <a:chExt cx="8238974" cy="2896436"/>
          </a:xfrm>
        </p:grpSpPr>
        <p:sp>
          <p:nvSpPr>
            <p:cNvPr id="6" name="Eingekerbter Pfeil nach rechts 5"/>
            <p:cNvSpPr/>
            <p:nvPr/>
          </p:nvSpPr>
          <p:spPr>
            <a:xfrm>
              <a:off x="539552" y="3645020"/>
              <a:ext cx="8224838" cy="1998662"/>
            </a:xfrm>
            <a:prstGeom prst="notchedRightArrow">
              <a:avLst/>
            </a:prstGeom>
            <a:solidFill>
              <a:srgbClr val="CBECDE"/>
            </a:solidFill>
            <a:ln>
              <a:solidFill>
                <a:srgbClr val="00B050"/>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Freihandform 6"/>
            <p:cNvSpPr/>
            <p:nvPr/>
          </p:nvSpPr>
          <p:spPr>
            <a:xfrm>
              <a:off x="525416" y="2749472"/>
              <a:ext cx="2268000" cy="900000"/>
            </a:xfrm>
            <a:custGeom>
              <a:avLst/>
              <a:gdLst>
                <a:gd name="connsiteX0" fmla="*/ 0 w 948856"/>
                <a:gd name="connsiteY0" fmla="*/ 0 h 1799995"/>
                <a:gd name="connsiteX1" fmla="*/ 948856 w 948856"/>
                <a:gd name="connsiteY1" fmla="*/ 0 h 1799995"/>
                <a:gd name="connsiteX2" fmla="*/ 948856 w 948856"/>
                <a:gd name="connsiteY2" fmla="*/ 1799995 h 1799995"/>
                <a:gd name="connsiteX3" fmla="*/ 0 w 948856"/>
                <a:gd name="connsiteY3" fmla="*/ 1799995 h 1799995"/>
                <a:gd name="connsiteX4" fmla="*/ 0 w 948856"/>
                <a:gd name="connsiteY4" fmla="*/ 0 h 179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56" h="1799995">
                  <a:moveTo>
                    <a:pt x="0" y="0"/>
                  </a:moveTo>
                  <a:lnTo>
                    <a:pt x="948856" y="0"/>
                  </a:lnTo>
                  <a:lnTo>
                    <a:pt x="948856" y="1799995"/>
                  </a:lnTo>
                  <a:lnTo>
                    <a:pt x="0" y="17999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AT" sz="1800" b="1" kern="1200" dirty="0">
                  <a:solidFill>
                    <a:schemeClr val="tx1"/>
                  </a:solidFill>
                </a:rPr>
                <a:t>T1</a:t>
              </a:r>
              <a:r>
                <a:rPr lang="de-AT" sz="1800" kern="1200" dirty="0">
                  <a:solidFill>
                    <a:schemeClr val="accent6"/>
                  </a:solidFill>
                </a:rPr>
                <a:t>: </a:t>
              </a:r>
              <a:r>
                <a:rPr lang="de-AT" sz="1800" kern="1200" dirty="0"/>
                <a:t>Nach 18plus-</a:t>
              </a:r>
              <a:br>
                <a:rPr lang="de-AT" sz="1800" kern="1200" dirty="0"/>
              </a:br>
              <a:r>
                <a:rPr lang="de-AT" sz="1800" kern="1200" dirty="0"/>
                <a:t>  Wegweiser</a:t>
              </a:r>
              <a:endParaRPr lang="de-AT" sz="1800" b="1" kern="1200" dirty="0"/>
            </a:p>
          </p:txBody>
        </p:sp>
        <p:sp>
          <p:nvSpPr>
            <p:cNvPr id="8" name="Ellipse 7"/>
            <p:cNvSpPr/>
            <p:nvPr/>
          </p:nvSpPr>
          <p:spPr>
            <a:xfrm>
              <a:off x="1659416" y="4403901"/>
              <a:ext cx="354214" cy="354214"/>
            </a:xfrm>
            <a:prstGeom prst="ellipse">
              <a:avLst/>
            </a:prstGeom>
            <a:solidFill>
              <a:srgbClr val="00CC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ihandform 8"/>
            <p:cNvSpPr/>
            <p:nvPr/>
          </p:nvSpPr>
          <p:spPr>
            <a:xfrm>
              <a:off x="2359283" y="2762612"/>
              <a:ext cx="2268000" cy="900000"/>
            </a:xfrm>
            <a:custGeom>
              <a:avLst/>
              <a:gdLst>
                <a:gd name="connsiteX0" fmla="*/ 0 w 1222195"/>
                <a:gd name="connsiteY0" fmla="*/ 0 h 1799995"/>
                <a:gd name="connsiteX1" fmla="*/ 1222195 w 1222195"/>
                <a:gd name="connsiteY1" fmla="*/ 0 h 1799995"/>
                <a:gd name="connsiteX2" fmla="*/ 1222195 w 1222195"/>
                <a:gd name="connsiteY2" fmla="*/ 1799995 h 1799995"/>
                <a:gd name="connsiteX3" fmla="*/ 0 w 1222195"/>
                <a:gd name="connsiteY3" fmla="*/ 1799995 h 1799995"/>
                <a:gd name="connsiteX4" fmla="*/ 0 w 1222195"/>
                <a:gd name="connsiteY4" fmla="*/ 0 h 179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195" h="1799995">
                  <a:moveTo>
                    <a:pt x="0" y="0"/>
                  </a:moveTo>
                  <a:lnTo>
                    <a:pt x="1222195" y="0"/>
                  </a:lnTo>
                  <a:lnTo>
                    <a:pt x="1222195" y="1799995"/>
                  </a:lnTo>
                  <a:lnTo>
                    <a:pt x="0" y="17999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AT" sz="1800" b="1" kern="1200" dirty="0">
                  <a:solidFill>
                    <a:schemeClr val="tx1"/>
                  </a:solidFill>
                </a:rPr>
                <a:t>T2:</a:t>
              </a:r>
              <a:r>
                <a:rPr lang="de-AT" sz="1800" kern="1200" dirty="0">
                  <a:solidFill>
                    <a:schemeClr val="accent6"/>
                  </a:solidFill>
                </a:rPr>
                <a:t> </a:t>
              </a:r>
              <a:r>
                <a:rPr lang="de-AT" sz="1800" kern="1200" dirty="0">
                  <a:solidFill>
                    <a:schemeClr val="tx1"/>
                  </a:solidFill>
                </a:rPr>
                <a:t>Nach </a:t>
              </a:r>
              <a:r>
                <a:rPr lang="de-AT" sz="1800" kern="1200" dirty="0"/>
                <a:t>Ende </a:t>
              </a:r>
              <a:br>
                <a:rPr lang="de-AT" sz="1800" kern="1200" dirty="0"/>
              </a:br>
              <a:r>
                <a:rPr lang="de-AT" sz="1800" kern="1200" dirty="0"/>
                <a:t>7. Schulstufe</a:t>
              </a:r>
              <a:endParaRPr lang="de-AT" sz="1800" b="1" kern="1200" dirty="0"/>
            </a:p>
          </p:txBody>
        </p:sp>
        <p:sp>
          <p:nvSpPr>
            <p:cNvPr id="10" name="Ellipse 9"/>
            <p:cNvSpPr/>
            <p:nvPr/>
          </p:nvSpPr>
          <p:spPr>
            <a:xfrm>
              <a:off x="3628100" y="4403901"/>
              <a:ext cx="354214" cy="354214"/>
            </a:xfrm>
            <a:prstGeom prst="ellipse">
              <a:avLst/>
            </a:prstGeom>
            <a:solidFill>
              <a:srgbClr val="00CC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ihandform 10"/>
            <p:cNvSpPr/>
            <p:nvPr/>
          </p:nvSpPr>
          <p:spPr>
            <a:xfrm>
              <a:off x="4327467" y="2747246"/>
              <a:ext cx="2268000" cy="900000"/>
            </a:xfrm>
            <a:custGeom>
              <a:avLst/>
              <a:gdLst>
                <a:gd name="connsiteX0" fmla="*/ 0 w 913235"/>
                <a:gd name="connsiteY0" fmla="*/ 0 h 1799995"/>
                <a:gd name="connsiteX1" fmla="*/ 913235 w 913235"/>
                <a:gd name="connsiteY1" fmla="*/ 0 h 1799995"/>
                <a:gd name="connsiteX2" fmla="*/ 913235 w 913235"/>
                <a:gd name="connsiteY2" fmla="*/ 1799995 h 1799995"/>
                <a:gd name="connsiteX3" fmla="*/ 0 w 913235"/>
                <a:gd name="connsiteY3" fmla="*/ 1799995 h 1799995"/>
                <a:gd name="connsiteX4" fmla="*/ 0 w 913235"/>
                <a:gd name="connsiteY4" fmla="*/ 0 h 1799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35" h="1799995">
                  <a:moveTo>
                    <a:pt x="0" y="0"/>
                  </a:moveTo>
                  <a:lnTo>
                    <a:pt x="913235" y="0"/>
                  </a:lnTo>
                  <a:lnTo>
                    <a:pt x="913235" y="1799995"/>
                  </a:lnTo>
                  <a:lnTo>
                    <a:pt x="0" y="17999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AT" sz="1800" b="1" kern="1200" dirty="0">
                  <a:solidFill>
                    <a:schemeClr val="tx1"/>
                  </a:solidFill>
                </a:rPr>
                <a:t>T3:</a:t>
              </a:r>
              <a:r>
                <a:rPr lang="de-AT" sz="1800" kern="1200" dirty="0"/>
                <a:t> kurz vor</a:t>
              </a:r>
              <a:br>
                <a:rPr lang="de-AT" sz="1800" kern="1200" dirty="0"/>
              </a:br>
              <a:r>
                <a:rPr lang="de-AT" sz="1800" kern="1200" dirty="0"/>
                <a:t>    Matura</a:t>
              </a:r>
              <a:endParaRPr lang="de-AT" sz="1800" b="1" kern="1200" dirty="0"/>
            </a:p>
          </p:txBody>
        </p:sp>
        <p:sp>
          <p:nvSpPr>
            <p:cNvPr id="12" name="Ellipse 11"/>
            <p:cNvSpPr/>
            <p:nvPr/>
          </p:nvSpPr>
          <p:spPr>
            <a:xfrm>
              <a:off x="5533038" y="4398644"/>
              <a:ext cx="354214" cy="354214"/>
            </a:xfrm>
            <a:prstGeom prst="ellipse">
              <a:avLst/>
            </a:prstGeom>
            <a:solidFill>
              <a:srgbClr val="00CC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ihandform 12"/>
            <p:cNvSpPr/>
            <p:nvPr/>
          </p:nvSpPr>
          <p:spPr>
            <a:xfrm>
              <a:off x="6084168" y="2762612"/>
              <a:ext cx="2268000" cy="900000"/>
            </a:xfrm>
            <a:custGeom>
              <a:avLst/>
              <a:gdLst>
                <a:gd name="connsiteX0" fmla="*/ 0 w 2124924"/>
                <a:gd name="connsiteY0" fmla="*/ 0 h 792289"/>
                <a:gd name="connsiteX1" fmla="*/ 2124924 w 2124924"/>
                <a:gd name="connsiteY1" fmla="*/ 0 h 792289"/>
                <a:gd name="connsiteX2" fmla="*/ 2124924 w 2124924"/>
                <a:gd name="connsiteY2" fmla="*/ 792289 h 792289"/>
                <a:gd name="connsiteX3" fmla="*/ 0 w 2124924"/>
                <a:gd name="connsiteY3" fmla="*/ 792289 h 792289"/>
                <a:gd name="connsiteX4" fmla="*/ 0 w 2124924"/>
                <a:gd name="connsiteY4" fmla="*/ 0 h 792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924" h="792289">
                  <a:moveTo>
                    <a:pt x="0" y="0"/>
                  </a:moveTo>
                  <a:lnTo>
                    <a:pt x="2124924" y="0"/>
                  </a:lnTo>
                  <a:lnTo>
                    <a:pt x="2124924" y="792289"/>
                  </a:lnTo>
                  <a:lnTo>
                    <a:pt x="0" y="7922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de-AT" sz="1800" b="1" kern="1200" dirty="0">
                  <a:solidFill>
                    <a:schemeClr val="tx1"/>
                  </a:solidFill>
                </a:rPr>
                <a:t>T4:</a:t>
              </a:r>
              <a:r>
                <a:rPr lang="de-AT" sz="1800" kern="1200" dirty="0"/>
                <a:t> 1. Berufs-</a:t>
              </a:r>
              <a:br>
                <a:rPr lang="de-AT" sz="1800" kern="1200" dirty="0"/>
              </a:br>
              <a:r>
                <a:rPr lang="de-AT" sz="1800" kern="1200" dirty="0"/>
                <a:t>            /Studienjahr</a:t>
              </a:r>
              <a:endParaRPr lang="de-AT" sz="1800" b="1" kern="1200" dirty="0"/>
            </a:p>
          </p:txBody>
        </p:sp>
        <p:sp>
          <p:nvSpPr>
            <p:cNvPr id="14" name="Ellipse 13"/>
            <p:cNvSpPr/>
            <p:nvPr/>
          </p:nvSpPr>
          <p:spPr>
            <a:xfrm>
              <a:off x="7437976" y="4398644"/>
              <a:ext cx="354214" cy="354214"/>
            </a:xfrm>
            <a:prstGeom prst="ellipse">
              <a:avLst/>
            </a:prstGeom>
            <a:solidFill>
              <a:srgbClr val="00CC9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4" name="Fußzeilenplatzhalter 3"/>
          <p:cNvSpPr>
            <a:spLocks noGrp="1"/>
          </p:cNvSpPr>
          <p:nvPr>
            <p:ph type="ftr" idx="10"/>
          </p:nvPr>
        </p:nvSpPr>
        <p:spPr/>
        <p:txBody>
          <a:bodyPr/>
          <a:lstStyle/>
          <a:p>
            <a:r>
              <a:rPr lang="de-DE" altLang="de-DE"/>
              <a:t>18plus – Berufs- und Studienchecker</a:t>
            </a:r>
          </a:p>
        </p:txBody>
      </p:sp>
      <p:sp>
        <p:nvSpPr>
          <p:cNvPr id="15" name="Ellipse 14"/>
          <p:cNvSpPr/>
          <p:nvPr/>
        </p:nvSpPr>
        <p:spPr bwMode="auto">
          <a:xfrm>
            <a:off x="6346765" y="1700808"/>
            <a:ext cx="2326324" cy="1495800"/>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6" name="Ellipse 15"/>
          <p:cNvSpPr/>
          <p:nvPr/>
        </p:nvSpPr>
        <p:spPr bwMode="auto">
          <a:xfrm>
            <a:off x="457199" y="1700808"/>
            <a:ext cx="8215889" cy="1495800"/>
          </a:xfrm>
          <a:prstGeom prst="ellipse">
            <a:avLst/>
          </a:prstGeom>
          <a:noFill/>
          <a:ln w="762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29679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752571"/>
            <a:ext cx="8224838" cy="490066"/>
          </a:xfrm>
        </p:spPr>
        <p:txBody>
          <a:bodyPr/>
          <a:lstStyle/>
          <a:p>
            <a:pPr>
              <a:spcBef>
                <a:spcPts val="0"/>
              </a:spcBef>
              <a:spcAft>
                <a:spcPts val="1200"/>
              </a:spcAft>
            </a:pPr>
            <a:r>
              <a:rPr lang="de-AT" sz="2400" dirty="0" smtClean="0"/>
              <a:t>Vergleich Wegweiser nach Zufriedenheit mit</a:t>
            </a:r>
            <a:br>
              <a:rPr lang="de-AT" sz="2400" dirty="0" smtClean="0"/>
            </a:br>
            <a:r>
              <a:rPr lang="de-AT" sz="2400" dirty="0" smtClean="0"/>
              <a:t>der Ausbildungssituation bzw. </a:t>
            </a:r>
            <a:r>
              <a:rPr lang="de-AT" sz="2400" dirty="0" smtClean="0"/>
              <a:t>Zwischenlösung 2019</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pic>
        <p:nvPicPr>
          <p:cNvPr id="12" name="Grafik 11"/>
          <p:cNvPicPr>
            <a:picLocks noChangeAspect="1"/>
          </p:cNvPicPr>
          <p:nvPr/>
        </p:nvPicPr>
        <p:blipFill>
          <a:blip r:embed="rId2"/>
          <a:stretch>
            <a:fillRect/>
          </a:stretch>
        </p:blipFill>
        <p:spPr>
          <a:xfrm>
            <a:off x="439207" y="1628800"/>
            <a:ext cx="11305256" cy="5469362"/>
          </a:xfrm>
          <a:prstGeom prst="rect">
            <a:avLst/>
          </a:prstGeom>
        </p:spPr>
      </p:pic>
      <p:sp>
        <p:nvSpPr>
          <p:cNvPr id="15" name="Ellipse 14"/>
          <p:cNvSpPr/>
          <p:nvPr/>
        </p:nvSpPr>
        <p:spPr bwMode="auto">
          <a:xfrm>
            <a:off x="7396666" y="2322120"/>
            <a:ext cx="575455" cy="721147"/>
          </a:xfrm>
          <a:prstGeom prst="ellipse">
            <a:avLst/>
          </a:pr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6" name="Ellipse 15"/>
          <p:cNvSpPr/>
          <p:nvPr/>
        </p:nvSpPr>
        <p:spPr bwMode="auto">
          <a:xfrm>
            <a:off x="7396665" y="3286721"/>
            <a:ext cx="575455" cy="218909"/>
          </a:xfrm>
          <a:prstGeom prst="ellipse">
            <a:avLst/>
          </a:prstGeom>
          <a:noFill/>
          <a:ln w="254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
        <p:nvSpPr>
          <p:cNvPr id="18" name="Ellipse 17"/>
          <p:cNvSpPr/>
          <p:nvPr/>
        </p:nvSpPr>
        <p:spPr bwMode="auto">
          <a:xfrm>
            <a:off x="7373682" y="4044193"/>
            <a:ext cx="575455" cy="218909"/>
          </a:xfrm>
          <a:prstGeom prst="ellipse">
            <a:avLst/>
          </a:prstGeom>
          <a:noFill/>
          <a:ln w="254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a:ln>
                <a:noFill/>
              </a:ln>
              <a:solidFill>
                <a:schemeClr val="bg1"/>
              </a:solidFill>
              <a:effectLst/>
              <a:latin typeface="Calibri" pitchFamily="32" charset="0"/>
              <a:ea typeface="MS PGothic" pitchFamily="32" charset="-128"/>
            </a:endParaRPr>
          </a:p>
        </p:txBody>
      </p:sp>
    </p:spTree>
    <p:extLst>
      <p:ext uri="{BB962C8B-B14F-4D97-AF65-F5344CB8AC3E}">
        <p14:creationId xmlns:p14="http://schemas.microsoft.com/office/powerpoint/2010/main" val="198624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pic>
        <p:nvPicPr>
          <p:cNvPr id="3" name="Grafik 2"/>
          <p:cNvPicPr>
            <a:picLocks noChangeAspect="1"/>
          </p:cNvPicPr>
          <p:nvPr/>
        </p:nvPicPr>
        <p:blipFill>
          <a:blip r:embed="rId2"/>
          <a:stretch>
            <a:fillRect/>
          </a:stretch>
        </p:blipFill>
        <p:spPr>
          <a:xfrm>
            <a:off x="814158" y="964451"/>
            <a:ext cx="3132000" cy="2509583"/>
          </a:xfrm>
          <a:prstGeom prst="rect">
            <a:avLst/>
          </a:prstGeom>
        </p:spPr>
      </p:pic>
      <p:pic>
        <p:nvPicPr>
          <p:cNvPr id="5" name="Grafik 4"/>
          <p:cNvPicPr>
            <a:picLocks noChangeAspect="1"/>
          </p:cNvPicPr>
          <p:nvPr/>
        </p:nvPicPr>
        <p:blipFill>
          <a:blip r:embed="rId3"/>
          <a:stretch>
            <a:fillRect/>
          </a:stretch>
        </p:blipFill>
        <p:spPr>
          <a:xfrm>
            <a:off x="4901141" y="1024578"/>
            <a:ext cx="3132000" cy="2509583"/>
          </a:xfrm>
          <a:prstGeom prst="rect">
            <a:avLst/>
          </a:prstGeom>
        </p:spPr>
      </p:pic>
      <p:sp>
        <p:nvSpPr>
          <p:cNvPr id="13" name="Titel 1"/>
          <p:cNvSpPr txBox="1">
            <a:spLocks/>
          </p:cNvSpPr>
          <p:nvPr/>
        </p:nvSpPr>
        <p:spPr bwMode="auto">
          <a:xfrm>
            <a:off x="683568" y="269827"/>
            <a:ext cx="8224838" cy="49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mj-lt"/>
                <a:ea typeface="+mj-ea"/>
                <a:cs typeface="+mj-cs"/>
              </a:defRPr>
            </a:lvl1pPr>
            <a:lvl2pPr marL="742950" indent="-28575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2pPr>
            <a:lvl3pPr marL="1143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3pPr>
            <a:lvl4pPr marL="1600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4pPr>
            <a:lvl5pPr marL="20574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5pPr>
            <a:lvl6pPr marL="25146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6pPr>
            <a:lvl7pPr marL="29718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7pPr>
            <a:lvl8pPr marL="34290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8pPr>
            <a:lvl9pPr marL="3886200" indent="-228600" algn="l" defTabSz="449263" rtl="0" eaLnBrk="0" fontAlgn="base" hangingPunct="0">
              <a:lnSpc>
                <a:spcPct val="80000"/>
              </a:lnSpc>
              <a:spcBef>
                <a:spcPct val="0"/>
              </a:spcBef>
              <a:spcAft>
                <a:spcPct val="0"/>
              </a:spcAft>
              <a:buClr>
                <a:srgbClr val="000000"/>
              </a:buClr>
              <a:buSzPct val="100000"/>
              <a:buFont typeface="Times New Roman" pitchFamily="16" charset="0"/>
              <a:defRPr sz="3000">
                <a:solidFill>
                  <a:srgbClr val="000000"/>
                </a:solidFill>
                <a:latin typeface="Flama Ultralight" charset="0"/>
                <a:ea typeface="MS PGothic" pitchFamily="32" charset="-128"/>
              </a:defRPr>
            </a:lvl9pPr>
          </a:lstStyle>
          <a:p>
            <a:pPr>
              <a:spcBef>
                <a:spcPts val="0"/>
              </a:spcBef>
              <a:spcAft>
                <a:spcPts val="1200"/>
              </a:spcAft>
            </a:pPr>
            <a:r>
              <a:rPr lang="de-AT" sz="2400" kern="0" dirty="0" smtClean="0"/>
              <a:t>Vergleich Wegweiser nach Zufriedenheit mit</a:t>
            </a:r>
            <a:br>
              <a:rPr lang="de-AT" sz="2400" kern="0" dirty="0" smtClean="0"/>
            </a:br>
            <a:r>
              <a:rPr lang="de-AT" sz="2400" kern="0" dirty="0" smtClean="0"/>
              <a:t>der Ausbildungssituation bzw. Zwischenlösung</a:t>
            </a:r>
            <a:endParaRPr lang="de-AT" sz="1200" kern="0" dirty="0"/>
          </a:p>
        </p:txBody>
      </p:sp>
      <p:pic>
        <p:nvPicPr>
          <p:cNvPr id="7" name="Grafik 6"/>
          <p:cNvPicPr>
            <a:picLocks noChangeAspect="1"/>
          </p:cNvPicPr>
          <p:nvPr/>
        </p:nvPicPr>
        <p:blipFill>
          <a:blip r:embed="rId4"/>
          <a:stretch>
            <a:fillRect/>
          </a:stretch>
        </p:blipFill>
        <p:spPr>
          <a:xfrm>
            <a:off x="801158" y="3534161"/>
            <a:ext cx="3145000" cy="2520000"/>
          </a:xfrm>
          <a:prstGeom prst="rect">
            <a:avLst/>
          </a:prstGeom>
        </p:spPr>
      </p:pic>
      <p:pic>
        <p:nvPicPr>
          <p:cNvPr id="10" name="Grafik 9"/>
          <p:cNvPicPr>
            <a:picLocks noChangeAspect="1"/>
          </p:cNvPicPr>
          <p:nvPr/>
        </p:nvPicPr>
        <p:blipFill>
          <a:blip r:embed="rId5"/>
          <a:stretch>
            <a:fillRect/>
          </a:stretch>
        </p:blipFill>
        <p:spPr>
          <a:xfrm>
            <a:off x="4901141" y="3534161"/>
            <a:ext cx="3145000" cy="2520000"/>
          </a:xfrm>
          <a:prstGeom prst="rect">
            <a:avLst/>
          </a:prstGeom>
        </p:spPr>
      </p:pic>
    </p:spTree>
    <p:extLst>
      <p:ext uri="{BB962C8B-B14F-4D97-AF65-F5344CB8AC3E}">
        <p14:creationId xmlns:p14="http://schemas.microsoft.com/office/powerpoint/2010/main" val="31092493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352" y="3501008"/>
            <a:ext cx="7772400" cy="1362075"/>
          </a:xfrm>
        </p:spPr>
        <p:txBody>
          <a:bodyPr/>
          <a:lstStyle/>
          <a:p>
            <a:r>
              <a:rPr lang="de-AT" dirty="0">
                <a:solidFill>
                  <a:schemeClr val="bg1"/>
                </a:solidFill>
              </a:rPr>
              <a:t>Qualitative Auswertungen </a:t>
            </a:r>
            <a:r>
              <a:rPr lang="de-AT" dirty="0" smtClean="0">
                <a:solidFill>
                  <a:schemeClr val="bg1"/>
                </a:solidFill>
              </a:rPr>
              <a:t>T4</a:t>
            </a:r>
            <a:endParaRPr lang="de-AT" dirty="0">
              <a:solidFill>
                <a:schemeClr val="bg1"/>
              </a:solidFill>
            </a:endParaRPr>
          </a:p>
        </p:txBody>
      </p:sp>
      <p:sp>
        <p:nvSpPr>
          <p:cNvPr id="4" name="Fußzeilenplatzhalter 3"/>
          <p:cNvSpPr>
            <a:spLocks noGrp="1"/>
          </p:cNvSpPr>
          <p:nvPr>
            <p:ph type="ftr" idx="10"/>
          </p:nvPr>
        </p:nvSpPr>
        <p:spPr/>
        <p:txBody>
          <a:bodyPr/>
          <a:lstStyle/>
          <a:p>
            <a:r>
              <a:rPr lang="de-DE" altLang="de-DE"/>
              <a:t>18plus – Berufs- und Studienchecker</a:t>
            </a:r>
          </a:p>
          <a:p>
            <a:endParaRPr lang="de-DE" altLang="de-DE"/>
          </a:p>
        </p:txBody>
      </p:sp>
    </p:spTree>
    <p:extLst>
      <p:ext uri="{BB962C8B-B14F-4D97-AF65-F5344CB8AC3E}">
        <p14:creationId xmlns:p14="http://schemas.microsoft.com/office/powerpoint/2010/main" val="2142289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929377445"/>
              </p:ext>
            </p:extLst>
          </p:nvPr>
        </p:nvGraphicFramePr>
        <p:xfrm>
          <a:off x="755576" y="1268760"/>
          <a:ext cx="8136904" cy="7545705"/>
        </p:xfrm>
        <a:graphic>
          <a:graphicData uri="http://schemas.openxmlformats.org/drawingml/2006/table">
            <a:tbl>
              <a:tblPr/>
              <a:tblGrid>
                <a:gridCol w="8136904">
                  <a:extLst>
                    <a:ext uri="{9D8B030D-6E8A-4147-A177-3AD203B41FA5}">
                      <a16:colId xmlns:a16="http://schemas.microsoft.com/office/drawing/2014/main" xmlns="" val="3172784010"/>
                    </a:ext>
                  </a:extLst>
                </a:gridCol>
              </a:tblGrid>
              <a:tr h="1284239">
                <a:tc>
                  <a:txBody>
                    <a:bodyPr/>
                    <a:lstStyle/>
                    <a:p>
                      <a:pPr algn="l" fontAlgn="b"/>
                      <a:endParaRPr lang="de-AT" sz="2000" b="0" i="0" u="none" strike="noStrike" dirty="0">
                        <a:solidFill>
                          <a:srgbClr val="000000"/>
                        </a:solidFill>
                        <a:effectLst/>
                        <a:latin typeface="+mn-lt"/>
                      </a:endParaRPr>
                    </a:p>
                    <a:p>
                      <a:pPr algn="l" fontAlgn="b"/>
                      <a:endParaRPr lang="de-AT" sz="2000" b="0" i="0" u="none" strike="noStrike" dirty="0">
                        <a:solidFill>
                          <a:srgbClr val="000000"/>
                        </a:solidFill>
                        <a:effectLst/>
                        <a:latin typeface="+mn-lt"/>
                      </a:endParaRPr>
                    </a:p>
                    <a:p>
                      <a:pPr algn="l" fontAlgn="b"/>
                      <a:endParaRPr lang="de-AT" sz="2000" b="0" i="0" u="none" strike="noStrike" dirty="0">
                        <a:solidFill>
                          <a:srgbClr val="000000"/>
                        </a:solidFill>
                        <a:effectLst/>
                        <a:latin typeface="+mn-lt"/>
                      </a:endParaRPr>
                    </a:p>
                    <a:p>
                      <a:pPr algn="l" fontAlgn="b"/>
                      <a:r>
                        <a:rPr lang="de-AT" sz="2000" b="1" i="0" u="none" strike="noStrike" dirty="0">
                          <a:solidFill>
                            <a:srgbClr val="000000"/>
                          </a:solidFill>
                          <a:effectLst/>
                          <a:latin typeface="+mn-lt"/>
                        </a:rPr>
                        <a:t>T4 Offene Frage 1:</a:t>
                      </a:r>
                    </a:p>
                    <a:p>
                      <a:pPr algn="l" fontAlgn="b"/>
                      <a:r>
                        <a:rPr lang="de-AT" sz="2000" b="1" i="0" u="none" strike="noStrike" dirty="0">
                          <a:solidFill>
                            <a:srgbClr val="000000"/>
                          </a:solidFill>
                          <a:effectLst/>
                          <a:latin typeface="+mn-lt"/>
                        </a:rPr>
                        <a:t>Welche Informations- und Beratungsangebote waren bei Ihrer Entscheidung hilfreich?</a:t>
                      </a: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24328">
                <a:tc>
                  <a:txBody>
                    <a:bodyPr/>
                    <a:lstStyle/>
                    <a:p>
                      <a:pPr algn="l" fontAlgn="b"/>
                      <a:endParaRPr lang="de-AT" sz="20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28824663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4838" cy="1498178"/>
          </a:xfrm>
        </p:spPr>
        <p:txBody>
          <a:bodyPr/>
          <a:lstStyle/>
          <a:p>
            <a:pPr lvl="0" defTabSz="914400" eaLnBrk="1" fontAlgn="b" hangingPunct="1">
              <a:lnSpc>
                <a:spcPct val="100000"/>
              </a:lnSpc>
              <a:spcBef>
                <a:spcPts val="0"/>
              </a:spcBef>
              <a:spcAft>
                <a:spcPts val="0"/>
              </a:spcAft>
              <a:buClrTx/>
              <a:buSzTx/>
              <a:defRPr/>
            </a:pPr>
            <a:r>
              <a:rPr lang="de-AT" sz="2400" dirty="0">
                <a:latin typeface="+mn-lt"/>
              </a:rPr>
              <a:t>Welche </a:t>
            </a:r>
            <a:r>
              <a:rPr lang="de-AT" sz="2400" dirty="0" err="1">
                <a:latin typeface="+mn-lt"/>
              </a:rPr>
              <a:t>Informations</a:t>
            </a:r>
            <a:r>
              <a:rPr lang="de-AT" sz="2400" dirty="0">
                <a:latin typeface="+mn-lt"/>
              </a:rPr>
              <a:t> – und Beratungsangebote </a:t>
            </a:r>
            <a:r>
              <a:rPr lang="de-AT" sz="2400" dirty="0" smtClean="0">
                <a:latin typeface="+mn-lt"/>
              </a:rPr>
              <a:t/>
            </a:r>
            <a:br>
              <a:rPr lang="de-AT" sz="2400" dirty="0" smtClean="0">
                <a:latin typeface="+mn-lt"/>
              </a:rPr>
            </a:br>
            <a:r>
              <a:rPr lang="de-AT" sz="2400" dirty="0" smtClean="0">
                <a:latin typeface="+mn-lt"/>
              </a:rPr>
              <a:t>waren </a:t>
            </a:r>
            <a:r>
              <a:rPr lang="de-AT" sz="2400" dirty="0">
                <a:latin typeface="+mn-lt"/>
              </a:rPr>
              <a:t>bei Ihrer Entscheidung hilfreich?</a:t>
            </a:r>
            <a:br>
              <a:rPr lang="de-AT" sz="2400" dirty="0">
                <a:latin typeface="+mn-lt"/>
              </a:rPr>
            </a:br>
            <a:r>
              <a:rPr lang="de-AT" sz="2400" dirty="0">
                <a:latin typeface="+mn-lt"/>
              </a:rPr>
              <a:t>*Für 62 Mädchen Schultyp AHS waren Info- und Beratungsangebote hilfreich </a:t>
            </a:r>
            <a:r>
              <a:rPr lang="de-AT" sz="2400" dirty="0" smtClean="0">
                <a:latin typeface="+mn-lt"/>
              </a:rPr>
              <a:t>(AHS </a:t>
            </a:r>
            <a:r>
              <a:rPr lang="de-AT" sz="2400" dirty="0">
                <a:latin typeface="+mn-lt"/>
              </a:rPr>
              <a:t>Mädchen gesamt 252)</a:t>
            </a:r>
            <a:br>
              <a:rPr lang="de-AT" sz="2400" dirty="0">
                <a:latin typeface="+mn-lt"/>
              </a:rPr>
            </a:br>
            <a:r>
              <a:rPr lang="de-AT" sz="2400" dirty="0">
                <a:solidFill>
                  <a:schemeClr val="tx1"/>
                </a:solidFill>
              </a:rPr>
              <a:t/>
            </a:r>
            <a:br>
              <a:rPr lang="de-AT" sz="2400" dirty="0">
                <a:solidFill>
                  <a:schemeClr val="tx1"/>
                </a:solidFill>
              </a:rPr>
            </a:br>
            <a:r>
              <a:rPr lang="de-AT" sz="2400" dirty="0"/>
              <a:t/>
            </a:r>
            <a:br>
              <a:rPr lang="de-AT" sz="2400" dirty="0"/>
            </a:br>
            <a:r>
              <a:rPr lang="de-AT" sz="2400" dirty="0"/>
              <a:t/>
            </a:r>
            <a:br>
              <a:rPr lang="de-AT" sz="2400" dirty="0"/>
            </a:br>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30F0788E-4923-40C1-9F3D-133DD2167A1C}"/>
              </a:ext>
            </a:extLst>
          </p:cNvPr>
          <p:cNvGraphicFramePr>
            <a:graphicFrameLocks noGrp="1"/>
          </p:cNvGraphicFramePr>
          <p:nvPr>
            <p:extLst>
              <p:ext uri="{D42A27DB-BD31-4B8C-83A1-F6EECF244321}">
                <p14:modId xmlns:p14="http://schemas.microsoft.com/office/powerpoint/2010/main" val="2541760875"/>
              </p:ext>
            </p:extLst>
          </p:nvPr>
        </p:nvGraphicFramePr>
        <p:xfrm>
          <a:off x="539552" y="2060847"/>
          <a:ext cx="7344815" cy="3657600"/>
        </p:xfrm>
        <a:graphic>
          <a:graphicData uri="http://schemas.openxmlformats.org/drawingml/2006/table">
            <a:tbl>
              <a:tblPr firstRow="1" firstCol="1" bandRow="1"/>
              <a:tblGrid>
                <a:gridCol w="6204255">
                  <a:extLst>
                    <a:ext uri="{9D8B030D-6E8A-4147-A177-3AD203B41FA5}">
                      <a16:colId xmlns:a16="http://schemas.microsoft.com/office/drawing/2014/main" xmlns="" val="330643475"/>
                    </a:ext>
                  </a:extLst>
                </a:gridCol>
                <a:gridCol w="1140560">
                  <a:extLst>
                    <a:ext uri="{9D8B030D-6E8A-4147-A177-3AD203B41FA5}">
                      <a16:colId xmlns:a16="http://schemas.microsoft.com/office/drawing/2014/main" xmlns="" val="2501468242"/>
                    </a:ext>
                  </a:extLst>
                </a:gridCol>
              </a:tblGrid>
              <a:tr h="123671">
                <a:tc>
                  <a:txBody>
                    <a:bodyPr/>
                    <a:lstStyle/>
                    <a:p>
                      <a:pP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Messen </a:t>
                      </a:r>
                      <a:r>
                        <a:rPr lang="de-AT" sz="1400" dirty="0" smtClean="0">
                          <a:solidFill>
                            <a:srgbClr val="000000"/>
                          </a:solidFill>
                          <a:effectLst/>
                          <a:latin typeface="+mn-lt"/>
                          <a:ea typeface="Times New Roman" panose="02020603050405020304" pitchFamily="18" charset="0"/>
                          <a:cs typeface="Calibri" panose="020F0502020204030204" pitchFamily="34" charset="0"/>
                        </a:rPr>
                        <a:t>(BEST</a:t>
                      </a:r>
                      <a:r>
                        <a:rPr lang="de-AT" sz="1400" dirty="0">
                          <a:solidFill>
                            <a:srgbClr val="000000"/>
                          </a:solidFill>
                          <a:effectLst/>
                          <a:latin typeface="+mn-lt"/>
                          <a:ea typeface="Times New Roman" panose="02020603050405020304" pitchFamily="18" charset="0"/>
                          <a:cs typeface="Calibri" panose="020F0502020204030204" pitchFamily="34" charset="0"/>
                        </a:rPr>
                        <a:t>)</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8454864"/>
                  </a:ext>
                </a:extLst>
              </a:tr>
              <a:tr h="296428">
                <a:tc>
                  <a:txBody>
                    <a:bodyPr/>
                    <a:lstStyle/>
                    <a:p>
                      <a:pPr algn="just">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Tag der offenen Tür/Infoabende(Infos direkt von den Hochschulen</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787220"/>
                  </a:ext>
                </a:extLst>
              </a:tr>
              <a:tr h="296428">
                <a:tc>
                  <a:txBody>
                    <a:bodyPr/>
                    <a:lstStyle/>
                    <a:p>
                      <a:pP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Internet</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19</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7077031"/>
                  </a:ext>
                </a:extLst>
              </a:tr>
              <a:tr h="296428">
                <a:tc>
                  <a:txBody>
                    <a:bodyPr/>
                    <a:lstStyle/>
                    <a:p>
                      <a:pP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Studieren probieren </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14</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087038"/>
                  </a:ext>
                </a:extLst>
              </a:tr>
              <a:tr h="296428">
                <a:tc>
                  <a:txBody>
                    <a:bodyPr/>
                    <a:lstStyle/>
                    <a:p>
                      <a:pPr algn="just">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Gespräche mit Eltern, Bekannten und Freunden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380279"/>
                  </a:ext>
                </a:extLst>
              </a:tr>
              <a:tr h="296428">
                <a:tc>
                  <a:txBody>
                    <a:bodyPr/>
                    <a:lstStyle/>
                    <a:p>
                      <a:pPr algn="just">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Broschüren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143301"/>
                  </a:ext>
                </a:extLst>
              </a:tr>
              <a:tr h="296428">
                <a:tc>
                  <a:txBody>
                    <a:bodyPr/>
                    <a:lstStyle/>
                    <a:p>
                      <a:pP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Sonstige Interessenfragebögen/ Interessenstests</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7</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1532498"/>
                  </a:ext>
                </a:extLst>
              </a:tr>
              <a:tr h="296428">
                <a:tc>
                  <a:txBody>
                    <a:bodyPr/>
                    <a:lstStyle/>
                    <a:p>
                      <a:pPr algn="just">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18plus allgemein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5213509"/>
                  </a:ext>
                </a:extLst>
              </a:tr>
              <a:tr h="296428">
                <a:tc>
                  <a:txBody>
                    <a:bodyPr/>
                    <a:lstStyle/>
                    <a:p>
                      <a:pPr algn="just">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Lehrkräfte / Schule</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052278"/>
                  </a:ext>
                </a:extLst>
              </a:tr>
              <a:tr h="296428">
                <a:tc>
                  <a:txBody>
                    <a:bodyPr/>
                    <a:lstStyle/>
                    <a:p>
                      <a:pPr algn="just">
                        <a:lnSpc>
                          <a:spcPct val="100000"/>
                        </a:lnSpc>
                        <a:spcBef>
                          <a:spcPts val="600"/>
                        </a:spcBef>
                        <a:spcAft>
                          <a:spcPts val="600"/>
                        </a:spcAft>
                      </a:pPr>
                      <a:r>
                        <a:rPr lang="de-AT" sz="1400" dirty="0" err="1">
                          <a:solidFill>
                            <a:srgbClr val="000000"/>
                          </a:solidFill>
                          <a:effectLst/>
                          <a:latin typeface="+mn-lt"/>
                          <a:ea typeface="Times New Roman" panose="02020603050405020304" pitchFamily="18" charset="0"/>
                          <a:cs typeface="Calibri" panose="020F0502020204030204" pitchFamily="34" charset="0"/>
                        </a:rPr>
                        <a:t>MaturantInnenberatung</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1863928"/>
                  </a:ext>
                </a:extLst>
              </a:tr>
              <a:tr h="296428">
                <a:tc>
                  <a:txBody>
                    <a:bodyPr/>
                    <a:lstStyle/>
                    <a:p>
                      <a:pP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18plus MOI und </a:t>
                      </a:r>
                      <a:r>
                        <a:rPr lang="de-AT" sz="1400" dirty="0" err="1">
                          <a:solidFill>
                            <a:srgbClr val="000000"/>
                          </a:solidFill>
                          <a:effectLst/>
                          <a:latin typeface="+mn-lt"/>
                          <a:ea typeface="Times New Roman" panose="02020603050405020304" pitchFamily="18" charset="0"/>
                          <a:cs typeface="Calibri" panose="020F0502020204030204" pitchFamily="34" charset="0"/>
                        </a:rPr>
                        <a:t>Studiennavi</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5451554"/>
                  </a:ext>
                </a:extLst>
              </a:tr>
              <a:tr h="296428">
                <a:tc>
                  <a:txBody>
                    <a:bodyPr/>
                    <a:lstStyle/>
                    <a:p>
                      <a:pPr>
                        <a:lnSpc>
                          <a:spcPct val="100000"/>
                        </a:lnSpc>
                        <a:spcBef>
                          <a:spcPts val="600"/>
                        </a:spcBef>
                        <a:spcAft>
                          <a:spcPts val="600"/>
                        </a:spcAft>
                      </a:pPr>
                      <a:r>
                        <a:rPr lang="de-AT" sz="1400" dirty="0">
                          <a:solidFill>
                            <a:srgbClr val="000000"/>
                          </a:solidFill>
                          <a:effectLst/>
                          <a:latin typeface="+mn-lt"/>
                          <a:ea typeface="Times New Roman" panose="02020603050405020304" pitchFamily="18" charset="0"/>
                          <a:cs typeface="Calibri" panose="020F0502020204030204" pitchFamily="34" charset="0"/>
                        </a:rPr>
                        <a:t>18plus Kleingruppenberatung</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600"/>
                        </a:spcBef>
                        <a:spcAft>
                          <a:spcPts val="600"/>
                        </a:spcAft>
                      </a:pPr>
                      <a:r>
                        <a:rPr lang="de-AT" sz="1400" dirty="0">
                          <a:effectLst/>
                          <a:latin typeface="+mn-lt"/>
                          <a:ea typeface="Calibri" panose="020F0502020204030204" pitchFamily="34" charset="0"/>
                          <a:cs typeface="Times New Roman" panose="02020603050405020304" pitchFamily="18" charset="0"/>
                        </a:rPr>
                        <a:t>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49745"/>
                  </a:ext>
                </a:extLst>
              </a:tr>
            </a:tbl>
          </a:graphicData>
        </a:graphic>
      </p:graphicFrame>
    </p:spTree>
    <p:extLst>
      <p:ext uri="{BB962C8B-B14F-4D97-AF65-F5344CB8AC3E}">
        <p14:creationId xmlns:p14="http://schemas.microsoft.com/office/powerpoint/2010/main" val="24888864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6009" y="192325"/>
            <a:ext cx="8224838" cy="1498178"/>
          </a:xfrm>
        </p:spPr>
        <p:txBody>
          <a:bodyPr/>
          <a:lstStyle/>
          <a:p>
            <a:pPr lvl="0" defTabSz="914400" eaLnBrk="1" fontAlgn="b" hangingPunct="1">
              <a:lnSpc>
                <a:spcPct val="100000"/>
              </a:lnSpc>
              <a:spcBef>
                <a:spcPts val="0"/>
              </a:spcBef>
              <a:spcAft>
                <a:spcPts val="0"/>
              </a:spcAft>
              <a:buClrTx/>
              <a:buSzTx/>
              <a:defRPr/>
            </a:pPr>
            <a:r>
              <a:rPr lang="de-AT" sz="2400" dirty="0">
                <a:latin typeface="+mn-lt"/>
              </a:rPr>
              <a:t>Welche </a:t>
            </a:r>
            <a:r>
              <a:rPr lang="de-AT" sz="2400" dirty="0" err="1">
                <a:latin typeface="+mn-lt"/>
              </a:rPr>
              <a:t>Informations</a:t>
            </a:r>
            <a:r>
              <a:rPr lang="de-AT" sz="2400" dirty="0">
                <a:latin typeface="+mn-lt"/>
              </a:rPr>
              <a:t>– und </a:t>
            </a:r>
            <a:r>
              <a:rPr lang="de-AT" sz="2400" dirty="0" smtClean="0">
                <a:latin typeface="+mn-lt"/>
              </a:rPr>
              <a:t>Beratungsangebote</a:t>
            </a:r>
            <a:br>
              <a:rPr lang="de-AT" sz="2400" dirty="0" smtClean="0">
                <a:latin typeface="+mn-lt"/>
              </a:rPr>
            </a:br>
            <a:r>
              <a:rPr lang="de-AT" sz="2400" dirty="0" smtClean="0">
                <a:latin typeface="+mn-lt"/>
              </a:rPr>
              <a:t> </a:t>
            </a:r>
            <a:r>
              <a:rPr lang="de-AT" sz="2400" dirty="0">
                <a:latin typeface="+mn-lt"/>
              </a:rPr>
              <a:t>waren bei Ihrer Entscheidung hilfreich?</a:t>
            </a:r>
            <a:br>
              <a:rPr lang="de-AT" sz="2400" dirty="0">
                <a:latin typeface="+mn-lt"/>
              </a:rPr>
            </a:br>
            <a:r>
              <a:rPr lang="de-AT" sz="2400" dirty="0">
                <a:latin typeface="+mn-lt"/>
              </a:rPr>
              <a:t>*Für 16 Jungen Schultyp AHS waren Info- und Beratungsangebote hilfreich </a:t>
            </a:r>
            <a:r>
              <a:rPr lang="de-AT" sz="2400" dirty="0" smtClean="0">
                <a:latin typeface="+mn-lt"/>
              </a:rPr>
              <a:t>(105 </a:t>
            </a:r>
            <a:r>
              <a:rPr lang="de-AT" sz="2400" dirty="0">
                <a:latin typeface="+mn-lt"/>
              </a:rPr>
              <a:t>AHS Jungen </a:t>
            </a:r>
            <a:r>
              <a:rPr lang="de-AT" sz="2400" dirty="0" smtClean="0">
                <a:latin typeface="+mn-lt"/>
              </a:rPr>
              <a:t>gesamt)</a:t>
            </a:r>
            <a:r>
              <a:rPr lang="de-AT" sz="2400" dirty="0">
                <a:latin typeface="+mn-lt"/>
              </a:rPr>
              <a:t/>
            </a:r>
            <a:br>
              <a:rPr lang="de-AT" sz="2400" dirty="0">
                <a:latin typeface="+mn-lt"/>
              </a:rPr>
            </a:br>
            <a:r>
              <a:rPr lang="de-AT" sz="2400" dirty="0">
                <a:solidFill>
                  <a:schemeClr val="tx1"/>
                </a:solidFill>
              </a:rPr>
              <a:t/>
            </a:r>
            <a:br>
              <a:rPr lang="de-AT" sz="2400" dirty="0">
                <a:solidFill>
                  <a:schemeClr val="tx1"/>
                </a:solidFill>
              </a:rPr>
            </a:br>
            <a:r>
              <a:rPr lang="de-AT" sz="2400" dirty="0"/>
              <a:t/>
            </a:r>
            <a:br>
              <a:rPr lang="de-AT" sz="2400" dirty="0"/>
            </a:br>
            <a:r>
              <a:rPr lang="de-AT" sz="2400" dirty="0"/>
              <a:t/>
            </a:r>
            <a:br>
              <a:rPr lang="de-AT" sz="2400" dirty="0"/>
            </a:br>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30F0788E-4923-40C1-9F3D-133DD2167A1C}"/>
              </a:ext>
            </a:extLst>
          </p:cNvPr>
          <p:cNvGraphicFramePr>
            <a:graphicFrameLocks noGrp="1"/>
          </p:cNvGraphicFramePr>
          <p:nvPr>
            <p:extLst>
              <p:ext uri="{D42A27DB-BD31-4B8C-83A1-F6EECF244321}">
                <p14:modId xmlns:p14="http://schemas.microsoft.com/office/powerpoint/2010/main" val="779326567"/>
              </p:ext>
            </p:extLst>
          </p:nvPr>
        </p:nvGraphicFramePr>
        <p:xfrm>
          <a:off x="755576" y="2492896"/>
          <a:ext cx="7344815" cy="2238061"/>
        </p:xfrm>
        <a:graphic>
          <a:graphicData uri="http://schemas.openxmlformats.org/drawingml/2006/table">
            <a:tbl>
              <a:tblPr firstRow="1" firstCol="1" bandRow="1"/>
              <a:tblGrid>
                <a:gridCol w="6204255">
                  <a:extLst>
                    <a:ext uri="{9D8B030D-6E8A-4147-A177-3AD203B41FA5}">
                      <a16:colId xmlns:a16="http://schemas.microsoft.com/office/drawing/2014/main" xmlns="" val="330643475"/>
                    </a:ext>
                  </a:extLst>
                </a:gridCol>
                <a:gridCol w="1140560">
                  <a:extLst>
                    <a:ext uri="{9D8B030D-6E8A-4147-A177-3AD203B41FA5}">
                      <a16:colId xmlns:a16="http://schemas.microsoft.com/office/drawing/2014/main" xmlns="" val="2501468242"/>
                    </a:ext>
                  </a:extLst>
                </a:gridCol>
              </a:tblGrid>
              <a:tr h="306206">
                <a:tc>
                  <a:txBody>
                    <a:bodyPr/>
                    <a:lstStyle/>
                    <a:p>
                      <a:pP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Messen </a:t>
                      </a:r>
                      <a:r>
                        <a:rPr lang="de-AT" sz="1400" kern="1200" dirty="0" smtClean="0">
                          <a:solidFill>
                            <a:srgbClr val="000000"/>
                          </a:solidFill>
                          <a:effectLst/>
                          <a:latin typeface="+mn-lt"/>
                          <a:ea typeface="Times New Roman" panose="02020603050405020304" pitchFamily="18" charset="0"/>
                          <a:cs typeface="Calibri" panose="020F0502020204030204" pitchFamily="34" charset="0"/>
                        </a:rPr>
                        <a:t>(BEST</a:t>
                      </a:r>
                      <a:r>
                        <a:rPr lang="de-AT" sz="1400" kern="1200" dirty="0">
                          <a:solidFill>
                            <a:srgbClr val="000000"/>
                          </a:solidFill>
                          <a:effectLst/>
                          <a:latin typeface="+mn-lt"/>
                          <a:ea typeface="Times New Roman" panose="02020603050405020304" pitchFamily="18" charset="0"/>
                          <a:cs typeface="Calibri" panose="020F0502020204030204" pitchFamily="34" charset="0"/>
                        </a:rPr>
                        <a:t>)</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7</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8454864"/>
                  </a:ext>
                </a:extLst>
              </a:tr>
              <a:tr h="269858">
                <a:tc>
                  <a:txBody>
                    <a:bodyPr/>
                    <a:lstStyle/>
                    <a:p>
                      <a:pPr algn="just">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Gespräche mit Eltern, Bekannten und Freunden</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5</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787220"/>
                  </a:ext>
                </a:extLst>
              </a:tr>
              <a:tr h="290332">
                <a:tc>
                  <a:txBody>
                    <a:bodyPr/>
                    <a:lstStyle/>
                    <a:p>
                      <a:pP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Internet</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4</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7077031"/>
                  </a:ext>
                </a:extLst>
              </a:tr>
              <a:tr h="302790">
                <a:tc>
                  <a:txBody>
                    <a:bodyPr/>
                    <a:lstStyle/>
                    <a:p>
                      <a:pP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18plus Kleingruppenberatung</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3</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087038"/>
                  </a:ext>
                </a:extLst>
              </a:tr>
              <a:tr h="290332">
                <a:tc>
                  <a:txBody>
                    <a:bodyPr/>
                    <a:lstStyle/>
                    <a:p>
                      <a:pP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18plus MOI und </a:t>
                      </a:r>
                      <a:r>
                        <a:rPr lang="de-AT" sz="1400" kern="1200" dirty="0" err="1">
                          <a:solidFill>
                            <a:srgbClr val="000000"/>
                          </a:solidFill>
                          <a:effectLst/>
                          <a:latin typeface="+mn-lt"/>
                          <a:ea typeface="Times New Roman" panose="02020603050405020304" pitchFamily="18" charset="0"/>
                          <a:cs typeface="Calibri" panose="020F0502020204030204" pitchFamily="34" charset="0"/>
                        </a:rPr>
                        <a:t>Studiennavi</a:t>
                      </a:r>
                      <a:endParaRPr lang="de-AT" sz="1400" kern="1200" dirty="0">
                        <a:solidFill>
                          <a:srgbClr val="000000"/>
                        </a:solidFill>
                        <a:effectLst/>
                        <a:latin typeface="+mn-lt"/>
                        <a:ea typeface="Times New Roman" panose="02020603050405020304" pitchFamily="18" charset="0"/>
                        <a:cs typeface="Calibri" panose="020F050202020403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3</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380279"/>
                  </a:ext>
                </a:extLst>
              </a:tr>
              <a:tr h="290332">
                <a:tc>
                  <a:txBody>
                    <a:bodyPr/>
                    <a:lstStyle/>
                    <a:p>
                      <a:pPr algn="just">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18plus allgemein</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2</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143301"/>
                  </a:ext>
                </a:extLst>
              </a:tr>
              <a:tr h="215339">
                <a:tc>
                  <a:txBody>
                    <a:bodyPr/>
                    <a:lstStyle/>
                    <a:p>
                      <a:pPr algn="just">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Lehrkräfte / Schule</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kern="1200" dirty="0">
                          <a:solidFill>
                            <a:srgbClr val="000000"/>
                          </a:solidFill>
                          <a:effectLst/>
                          <a:latin typeface="+mn-lt"/>
                          <a:ea typeface="Times New Roman" panose="02020603050405020304" pitchFamily="18" charset="0"/>
                          <a:cs typeface="Calibri" panose="020F0502020204030204" pitchFamily="34" charset="0"/>
                        </a:rPr>
                        <a:t>2</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052278"/>
                  </a:ext>
                </a:extLst>
              </a:tr>
            </a:tbl>
          </a:graphicData>
        </a:graphic>
      </p:graphicFrame>
    </p:spTree>
    <p:extLst>
      <p:ext uri="{BB962C8B-B14F-4D97-AF65-F5344CB8AC3E}">
        <p14:creationId xmlns:p14="http://schemas.microsoft.com/office/powerpoint/2010/main" val="1399448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4838" cy="1498178"/>
          </a:xfrm>
        </p:spPr>
        <p:txBody>
          <a:bodyPr/>
          <a:lstStyle/>
          <a:p>
            <a:pPr lvl="0" defTabSz="914400" eaLnBrk="1" fontAlgn="b" hangingPunct="1">
              <a:lnSpc>
                <a:spcPct val="100000"/>
              </a:lnSpc>
              <a:spcBef>
                <a:spcPts val="0"/>
              </a:spcBef>
              <a:spcAft>
                <a:spcPts val="0"/>
              </a:spcAft>
              <a:buClrTx/>
              <a:buSzTx/>
              <a:defRPr/>
            </a:pPr>
            <a:r>
              <a:rPr lang="de-AT" sz="2400" dirty="0">
                <a:latin typeface="+mn-lt"/>
              </a:rPr>
              <a:t>Welche </a:t>
            </a:r>
            <a:r>
              <a:rPr lang="de-AT" sz="2400" dirty="0" err="1">
                <a:latin typeface="+mn-lt"/>
              </a:rPr>
              <a:t>Informations</a:t>
            </a:r>
            <a:r>
              <a:rPr lang="de-AT" sz="2400" dirty="0">
                <a:latin typeface="+mn-lt"/>
              </a:rPr>
              <a:t> – und </a:t>
            </a:r>
            <a:r>
              <a:rPr lang="de-AT" sz="2400" dirty="0" smtClean="0">
                <a:latin typeface="+mn-lt"/>
              </a:rPr>
              <a:t>Beratungsangebote</a:t>
            </a:r>
            <a:br>
              <a:rPr lang="de-AT" sz="2400" dirty="0" smtClean="0">
                <a:latin typeface="+mn-lt"/>
              </a:rPr>
            </a:br>
            <a:r>
              <a:rPr lang="de-AT" sz="2400" dirty="0" smtClean="0">
                <a:latin typeface="+mn-lt"/>
              </a:rPr>
              <a:t> </a:t>
            </a:r>
            <a:r>
              <a:rPr lang="de-AT" sz="2400" dirty="0">
                <a:latin typeface="+mn-lt"/>
              </a:rPr>
              <a:t>waren bei Ihrer Entscheidung hilfreich?</a:t>
            </a:r>
            <a:br>
              <a:rPr lang="de-AT" sz="2400" dirty="0">
                <a:latin typeface="+mn-lt"/>
              </a:rPr>
            </a:br>
            <a:r>
              <a:rPr lang="de-AT" sz="2400" dirty="0">
                <a:latin typeface="+mn-lt"/>
              </a:rPr>
              <a:t>*Für 41 Mädchen Schultyp BHS waren Info- und Beratungsangebote hilfreich </a:t>
            </a:r>
            <a:r>
              <a:rPr lang="de-AT" sz="2400" dirty="0" smtClean="0">
                <a:latin typeface="+mn-lt"/>
              </a:rPr>
              <a:t>(BHS </a:t>
            </a:r>
            <a:r>
              <a:rPr lang="de-AT" sz="2400" dirty="0">
                <a:latin typeface="+mn-lt"/>
              </a:rPr>
              <a:t>155 Mädchen </a:t>
            </a:r>
            <a:r>
              <a:rPr lang="de-AT" sz="2400" dirty="0" smtClean="0">
                <a:latin typeface="+mn-lt"/>
              </a:rPr>
              <a:t>gesamt)</a:t>
            </a:r>
            <a:r>
              <a:rPr lang="de-AT" sz="2400" dirty="0">
                <a:latin typeface="+mn-lt"/>
              </a:rPr>
              <a:t/>
            </a:r>
            <a:br>
              <a:rPr lang="de-AT" sz="2400" dirty="0">
                <a:latin typeface="+mn-lt"/>
              </a:rPr>
            </a:br>
            <a:r>
              <a:rPr lang="de-AT" sz="2400" dirty="0">
                <a:solidFill>
                  <a:schemeClr val="tx1"/>
                </a:solidFill>
                <a:latin typeface="+mn-lt"/>
              </a:rPr>
              <a:t/>
            </a:r>
            <a:br>
              <a:rPr lang="de-AT" sz="2400" dirty="0">
                <a:solidFill>
                  <a:schemeClr val="tx1"/>
                </a:solidFill>
                <a:latin typeface="+mn-lt"/>
              </a:rPr>
            </a:br>
            <a:r>
              <a:rPr lang="de-AT" sz="2400" dirty="0"/>
              <a:t/>
            </a:r>
            <a:br>
              <a:rPr lang="de-AT" sz="2400" dirty="0"/>
            </a:br>
            <a:r>
              <a:rPr lang="de-AT" sz="2400" dirty="0"/>
              <a:t/>
            </a:r>
            <a:br>
              <a:rPr lang="de-AT" sz="2400" dirty="0"/>
            </a:br>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30F0788E-4923-40C1-9F3D-133DD2167A1C}"/>
              </a:ext>
            </a:extLst>
          </p:cNvPr>
          <p:cNvGraphicFramePr>
            <a:graphicFrameLocks noGrp="1"/>
          </p:cNvGraphicFramePr>
          <p:nvPr>
            <p:extLst>
              <p:ext uri="{D42A27DB-BD31-4B8C-83A1-F6EECF244321}">
                <p14:modId xmlns:p14="http://schemas.microsoft.com/office/powerpoint/2010/main" val="242397945"/>
              </p:ext>
            </p:extLst>
          </p:nvPr>
        </p:nvGraphicFramePr>
        <p:xfrm>
          <a:off x="755576" y="2508852"/>
          <a:ext cx="7344815" cy="3215939"/>
        </p:xfrm>
        <a:graphic>
          <a:graphicData uri="http://schemas.openxmlformats.org/drawingml/2006/table">
            <a:tbl>
              <a:tblPr firstRow="1" firstCol="1" bandRow="1"/>
              <a:tblGrid>
                <a:gridCol w="6408711">
                  <a:extLst>
                    <a:ext uri="{9D8B030D-6E8A-4147-A177-3AD203B41FA5}">
                      <a16:colId xmlns:a16="http://schemas.microsoft.com/office/drawing/2014/main" xmlns="" val="330643475"/>
                    </a:ext>
                  </a:extLst>
                </a:gridCol>
                <a:gridCol w="936104">
                  <a:extLst>
                    <a:ext uri="{9D8B030D-6E8A-4147-A177-3AD203B41FA5}">
                      <a16:colId xmlns:a16="http://schemas.microsoft.com/office/drawing/2014/main" xmlns="" val="2501468242"/>
                    </a:ext>
                  </a:extLst>
                </a:gridCol>
              </a:tblGrid>
              <a:tr h="284792">
                <a:tc>
                  <a:txBody>
                    <a:bodyPr/>
                    <a:lstStyle/>
                    <a:p>
                      <a:pPr>
                        <a:lnSpc>
                          <a:spcPct val="107000"/>
                        </a:lnSpc>
                        <a:spcAft>
                          <a:spcPts val="0"/>
                        </a:spcAft>
                      </a:pPr>
                      <a:r>
                        <a:rPr lang="de-AT" sz="1400" dirty="0">
                          <a:solidFill>
                            <a:srgbClr val="000000"/>
                          </a:solidFill>
                          <a:effectLst/>
                          <a:latin typeface="+mn-lt"/>
                          <a:ea typeface="Times New Roman" panose="02020603050405020304" pitchFamily="18" charset="0"/>
                          <a:cs typeface="Calibri" panose="020F0502020204030204" pitchFamily="34" charset="0"/>
                        </a:rPr>
                        <a:t>Messen </a:t>
                      </a:r>
                      <a:r>
                        <a:rPr lang="de-AT" sz="1400" dirty="0" smtClean="0">
                          <a:solidFill>
                            <a:srgbClr val="000000"/>
                          </a:solidFill>
                          <a:effectLst/>
                          <a:latin typeface="+mn-lt"/>
                          <a:ea typeface="Times New Roman" panose="02020603050405020304" pitchFamily="18" charset="0"/>
                          <a:cs typeface="Calibri" panose="020F0502020204030204" pitchFamily="34" charset="0"/>
                        </a:rPr>
                        <a:t>(BEST</a:t>
                      </a:r>
                      <a:r>
                        <a:rPr lang="de-AT" sz="1400" dirty="0">
                          <a:solidFill>
                            <a:srgbClr val="000000"/>
                          </a:solidFill>
                          <a:effectLst/>
                          <a:latin typeface="+mn-lt"/>
                          <a:ea typeface="Times New Roman" panose="02020603050405020304" pitchFamily="18" charset="0"/>
                          <a:cs typeface="Calibri" panose="020F0502020204030204" pitchFamily="34" charset="0"/>
                        </a:rPr>
                        <a:t>)</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8454864"/>
                  </a:ext>
                </a:extLst>
              </a:tr>
              <a:tr h="328349">
                <a:tc>
                  <a:txBody>
                    <a:bodyPr/>
                    <a:lstStyle/>
                    <a:p>
                      <a:pPr algn="just">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Gespräche mit Eltern, Bekannten und Freunden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787220"/>
                  </a:ext>
                </a:extLst>
              </a:tr>
              <a:tr h="288032">
                <a:tc>
                  <a:txBody>
                    <a:bodyPr/>
                    <a:lstStyle/>
                    <a:p>
                      <a:pPr algn="just">
                        <a:lnSpc>
                          <a:spcPct val="107000"/>
                        </a:lnSpc>
                        <a:spcAft>
                          <a:spcPts val="0"/>
                        </a:spcAft>
                      </a:pPr>
                      <a:r>
                        <a:rPr lang="de-AT" sz="1400" dirty="0">
                          <a:solidFill>
                            <a:srgbClr val="000000"/>
                          </a:solidFill>
                          <a:effectLst/>
                          <a:latin typeface="+mn-lt"/>
                          <a:ea typeface="Times New Roman" panose="02020603050405020304" pitchFamily="18" charset="0"/>
                          <a:cs typeface="Calibri" panose="020F0502020204030204" pitchFamily="34" charset="0"/>
                        </a:rPr>
                        <a:t>Lehrkräfte / Schule</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solidFill>
                            <a:srgbClr val="000000"/>
                          </a:solidFill>
                          <a:effectLst/>
                          <a:latin typeface="+mn-lt"/>
                          <a:ea typeface="Calibri" panose="020F0502020204030204" pitchFamily="34" charset="0"/>
                          <a:cs typeface="Calibri" panose="020F0502020204030204" pitchFamily="34" charset="0"/>
                        </a:rPr>
                        <a:t>8</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7077031"/>
                  </a:ext>
                </a:extLst>
              </a:tr>
              <a:tr h="20090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AT" sz="1400" dirty="0">
                          <a:solidFill>
                            <a:srgbClr val="000000"/>
                          </a:solidFill>
                          <a:effectLst/>
                          <a:latin typeface="+mn-lt"/>
                          <a:ea typeface="Times New Roman" panose="02020603050405020304" pitchFamily="18" charset="0"/>
                          <a:cs typeface="Calibri" panose="020F0502020204030204" pitchFamily="34" charset="0"/>
                        </a:rPr>
                        <a:t>Tag der offenen Tür/Infoabende(Infos direkt von den Hochschulen</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solidFill>
                            <a:srgbClr val="000000"/>
                          </a:solidFill>
                          <a:effectLst/>
                          <a:latin typeface="+mn-lt"/>
                          <a:ea typeface="Calibri" panose="020F0502020204030204" pitchFamily="34" charset="0"/>
                          <a:cs typeface="Calibri" panose="020F0502020204030204" pitchFamily="34" charset="0"/>
                        </a:rPr>
                        <a:t>8</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087038"/>
                  </a:ext>
                </a:extLst>
              </a:tr>
              <a:tr h="329806">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de-AT" sz="1400" dirty="0">
                          <a:solidFill>
                            <a:srgbClr val="000000"/>
                          </a:solidFill>
                          <a:effectLst/>
                          <a:latin typeface="+mn-lt"/>
                          <a:ea typeface="Times New Roman" panose="02020603050405020304" pitchFamily="18" charset="0"/>
                          <a:cs typeface="Calibri" panose="020F0502020204030204" pitchFamily="34" charset="0"/>
                        </a:rPr>
                        <a:t>18plus MOI und </a:t>
                      </a:r>
                      <a:r>
                        <a:rPr lang="de-AT" sz="1400" dirty="0" err="1" smtClean="0">
                          <a:solidFill>
                            <a:srgbClr val="000000"/>
                          </a:solidFill>
                          <a:effectLst/>
                          <a:latin typeface="+mn-lt"/>
                          <a:ea typeface="Times New Roman" panose="02020603050405020304" pitchFamily="18" charset="0"/>
                          <a:cs typeface="Calibri" panose="020F0502020204030204" pitchFamily="34" charset="0"/>
                        </a:rPr>
                        <a:t>Studiennavi</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380279"/>
                  </a:ext>
                </a:extLst>
              </a:tr>
              <a:tr h="288032">
                <a:tc>
                  <a:txBody>
                    <a:bodyPr/>
                    <a:lstStyle/>
                    <a:p>
                      <a:pPr>
                        <a:lnSpc>
                          <a:spcPct val="107000"/>
                        </a:lnSpc>
                        <a:spcAft>
                          <a:spcPts val="0"/>
                        </a:spcAft>
                      </a:pPr>
                      <a:r>
                        <a:rPr lang="de-AT" sz="1400" dirty="0">
                          <a:solidFill>
                            <a:srgbClr val="000000"/>
                          </a:solidFill>
                          <a:effectLst/>
                          <a:latin typeface="+mn-lt"/>
                          <a:ea typeface="Times New Roman" panose="02020603050405020304" pitchFamily="18" charset="0"/>
                          <a:cs typeface="Calibri" panose="020F0502020204030204" pitchFamily="34" charset="0"/>
                        </a:rPr>
                        <a:t>18plus Kleingruppenberatung</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7143301"/>
                  </a:ext>
                </a:extLst>
              </a:tr>
              <a:tr h="200907">
                <a:tc>
                  <a:txBody>
                    <a:bodyPr/>
                    <a:lstStyle/>
                    <a:p>
                      <a:pPr>
                        <a:lnSpc>
                          <a:spcPct val="107000"/>
                        </a:lnSpc>
                        <a:spcAft>
                          <a:spcPts val="0"/>
                        </a:spcAft>
                      </a:pPr>
                      <a:r>
                        <a:rPr lang="de-AT" sz="1400" dirty="0">
                          <a:solidFill>
                            <a:srgbClr val="000000"/>
                          </a:solidFill>
                          <a:effectLst/>
                          <a:latin typeface="+mn-lt"/>
                          <a:ea typeface="Times New Roman" panose="02020603050405020304" pitchFamily="18" charset="0"/>
                          <a:cs typeface="Calibri" panose="020F0502020204030204" pitchFamily="34" charset="0"/>
                        </a:rPr>
                        <a:t>18plus allgemein</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solidFill>
                            <a:srgbClr val="000000"/>
                          </a:solidFill>
                          <a:effectLst/>
                          <a:latin typeface="+mn-lt"/>
                          <a:ea typeface="Calibri" panose="020F0502020204030204" pitchFamily="34" charset="0"/>
                          <a:cs typeface="Calibri" panose="020F0502020204030204" pitchFamily="34" charset="0"/>
                        </a:rPr>
                        <a:t>6</a:t>
                      </a:r>
                      <a:endParaRPr lang="de-AT" sz="1400" dirty="0">
                        <a:effectLst/>
                        <a:latin typeface="+mn-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1532498"/>
                  </a:ext>
                </a:extLst>
              </a:tr>
              <a:tr h="257798">
                <a:tc>
                  <a:txBody>
                    <a:bodyPr/>
                    <a:lstStyle/>
                    <a:p>
                      <a:pPr algn="just">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Internet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05213509"/>
                  </a:ext>
                </a:extLst>
              </a:tr>
              <a:tr h="314689">
                <a:tc>
                  <a:txBody>
                    <a:bodyPr/>
                    <a:lstStyle/>
                    <a:p>
                      <a:pPr algn="just">
                        <a:lnSpc>
                          <a:spcPct val="107000"/>
                        </a:lnSpc>
                        <a:spcAft>
                          <a:spcPts val="0"/>
                        </a:spcAft>
                      </a:pPr>
                      <a:r>
                        <a:rPr lang="de-AT" sz="1400" dirty="0">
                          <a:solidFill>
                            <a:srgbClr val="000000"/>
                          </a:solidFill>
                          <a:effectLst/>
                          <a:latin typeface="+mn-lt"/>
                          <a:ea typeface="Calibri" panose="020F0502020204030204" pitchFamily="34" charset="0"/>
                          <a:cs typeface="Calibri" panose="020F0502020204030204" pitchFamily="34" charset="0"/>
                        </a:rPr>
                        <a:t>Studieren probieren</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6052278"/>
                  </a:ext>
                </a:extLst>
              </a:tr>
              <a:tr h="288032">
                <a:tc>
                  <a:txBody>
                    <a:bodyPr/>
                    <a:lstStyle/>
                    <a:p>
                      <a:pPr algn="just">
                        <a:lnSpc>
                          <a:spcPct val="107000"/>
                        </a:lnSpc>
                        <a:spcAft>
                          <a:spcPts val="0"/>
                        </a:spcAft>
                      </a:pPr>
                      <a:r>
                        <a:rPr lang="de-AT" sz="1400" dirty="0">
                          <a:solidFill>
                            <a:srgbClr val="000000"/>
                          </a:solidFill>
                          <a:effectLst/>
                          <a:latin typeface="+mn-lt"/>
                          <a:ea typeface="Calibri" panose="020F0502020204030204" pitchFamily="34" charset="0"/>
                          <a:cs typeface="Calibri" panose="020F0502020204030204" pitchFamily="34" charset="0"/>
                        </a:rPr>
                        <a:t>Praktikum</a:t>
                      </a:r>
                      <a:endParaRPr lang="de-AT" sz="1400" dirty="0">
                        <a:effectLst/>
                        <a:latin typeface="+mn-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n-lt"/>
                          <a:ea typeface="Calibri" panose="020F0502020204030204" pitchFamily="34" charset="0"/>
                          <a:cs typeface="Times New Roman" panose="02020603050405020304" pitchFamily="18" charset="0"/>
                        </a:rPr>
                        <a:t>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1863928"/>
                  </a:ext>
                </a:extLst>
              </a:tr>
            </a:tbl>
          </a:graphicData>
        </a:graphic>
      </p:graphicFrame>
    </p:spTree>
    <p:extLst>
      <p:ext uri="{BB962C8B-B14F-4D97-AF65-F5344CB8AC3E}">
        <p14:creationId xmlns:p14="http://schemas.microsoft.com/office/powerpoint/2010/main" val="4146739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4838" cy="1498178"/>
          </a:xfrm>
        </p:spPr>
        <p:txBody>
          <a:bodyPr/>
          <a:lstStyle/>
          <a:p>
            <a:pPr lvl="0" defTabSz="914400" eaLnBrk="1" fontAlgn="b" hangingPunct="1">
              <a:lnSpc>
                <a:spcPct val="100000"/>
              </a:lnSpc>
              <a:spcBef>
                <a:spcPts val="0"/>
              </a:spcBef>
              <a:spcAft>
                <a:spcPts val="0"/>
              </a:spcAft>
              <a:buClrTx/>
              <a:buSzTx/>
              <a:defRPr/>
            </a:pPr>
            <a:r>
              <a:rPr lang="de-AT" sz="2400" dirty="0">
                <a:latin typeface="+mn-lt"/>
              </a:rPr>
              <a:t>Welche </a:t>
            </a:r>
            <a:r>
              <a:rPr lang="de-AT" sz="2400" dirty="0" err="1">
                <a:latin typeface="+mn-lt"/>
              </a:rPr>
              <a:t>Informations</a:t>
            </a:r>
            <a:r>
              <a:rPr lang="de-AT" sz="2400" dirty="0">
                <a:latin typeface="+mn-lt"/>
              </a:rPr>
              <a:t> – und Beratungsangebote </a:t>
            </a:r>
            <a:r>
              <a:rPr lang="de-AT" sz="2400" dirty="0" smtClean="0">
                <a:latin typeface="+mn-lt"/>
              </a:rPr>
              <a:t/>
            </a:r>
            <a:br>
              <a:rPr lang="de-AT" sz="2400" dirty="0" smtClean="0">
                <a:latin typeface="+mn-lt"/>
              </a:rPr>
            </a:br>
            <a:r>
              <a:rPr lang="de-AT" sz="2400" dirty="0" smtClean="0">
                <a:latin typeface="+mn-lt"/>
              </a:rPr>
              <a:t>waren </a:t>
            </a:r>
            <a:r>
              <a:rPr lang="de-AT" sz="2400" dirty="0">
                <a:latin typeface="+mn-lt"/>
              </a:rPr>
              <a:t>bei Ihrer Entscheidung hilfreich?</a:t>
            </a:r>
            <a:br>
              <a:rPr lang="de-AT" sz="2400" dirty="0">
                <a:latin typeface="+mn-lt"/>
              </a:rPr>
            </a:br>
            <a:r>
              <a:rPr lang="de-AT" sz="2400" dirty="0">
                <a:latin typeface="+mn-lt"/>
              </a:rPr>
              <a:t>*Für 11 Jungen Schultyp BHS waren Info- und Beratungsangebote hilfreich ( BHS 42 Jungen  gesamt )</a:t>
            </a:r>
            <a:br>
              <a:rPr lang="de-AT" sz="2400" dirty="0">
                <a:latin typeface="+mn-lt"/>
              </a:rPr>
            </a:br>
            <a:r>
              <a:rPr lang="de-AT" sz="2400" dirty="0">
                <a:solidFill>
                  <a:schemeClr val="tx1"/>
                </a:solidFill>
                <a:latin typeface="+mn-lt"/>
              </a:rPr>
              <a:t/>
            </a:r>
            <a:br>
              <a:rPr lang="de-AT" sz="2400" dirty="0">
                <a:solidFill>
                  <a:schemeClr val="tx1"/>
                </a:solidFill>
                <a:latin typeface="+mn-lt"/>
              </a:rPr>
            </a:br>
            <a:r>
              <a:rPr lang="de-AT" sz="2400" dirty="0"/>
              <a:t/>
            </a:r>
            <a:br>
              <a:rPr lang="de-AT" sz="2400" dirty="0"/>
            </a:br>
            <a:r>
              <a:rPr lang="de-AT" sz="2400" dirty="0"/>
              <a:t/>
            </a:r>
            <a:br>
              <a:rPr lang="de-AT" sz="2400" dirty="0"/>
            </a:br>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30F0788E-4923-40C1-9F3D-133DD2167A1C}"/>
              </a:ext>
            </a:extLst>
          </p:cNvPr>
          <p:cNvGraphicFramePr>
            <a:graphicFrameLocks noGrp="1"/>
          </p:cNvGraphicFramePr>
          <p:nvPr>
            <p:extLst>
              <p:ext uri="{D42A27DB-BD31-4B8C-83A1-F6EECF244321}">
                <p14:modId xmlns:p14="http://schemas.microsoft.com/office/powerpoint/2010/main" val="2810188892"/>
              </p:ext>
            </p:extLst>
          </p:nvPr>
        </p:nvGraphicFramePr>
        <p:xfrm>
          <a:off x="683568" y="2924944"/>
          <a:ext cx="7344815" cy="1598615"/>
        </p:xfrm>
        <a:graphic>
          <a:graphicData uri="http://schemas.openxmlformats.org/drawingml/2006/table">
            <a:tbl>
              <a:tblPr firstRow="1" firstCol="1" bandRow="1"/>
              <a:tblGrid>
                <a:gridCol w="6408711">
                  <a:extLst>
                    <a:ext uri="{9D8B030D-6E8A-4147-A177-3AD203B41FA5}">
                      <a16:colId xmlns:a16="http://schemas.microsoft.com/office/drawing/2014/main" xmlns="" val="330643475"/>
                    </a:ext>
                  </a:extLst>
                </a:gridCol>
                <a:gridCol w="936104">
                  <a:extLst>
                    <a:ext uri="{9D8B030D-6E8A-4147-A177-3AD203B41FA5}">
                      <a16:colId xmlns:a16="http://schemas.microsoft.com/office/drawing/2014/main" xmlns="" val="2501468242"/>
                    </a:ext>
                  </a:extLst>
                </a:gridCol>
              </a:tblGrid>
              <a:tr h="216024">
                <a:tc>
                  <a:txBody>
                    <a:bodyPr/>
                    <a:lstStyle/>
                    <a:p>
                      <a:pPr>
                        <a:lnSpc>
                          <a:spcPct val="107000"/>
                        </a:lnSpc>
                        <a:spcAft>
                          <a:spcPts val="0"/>
                        </a:spcAft>
                      </a:pPr>
                      <a:r>
                        <a:rPr lang="de-AT" sz="1400" dirty="0">
                          <a:solidFill>
                            <a:srgbClr val="000000"/>
                          </a:solidFill>
                          <a:effectLst/>
                          <a:latin typeface="+mj-lt"/>
                          <a:ea typeface="Times New Roman" panose="02020603050405020304" pitchFamily="18" charset="0"/>
                          <a:cs typeface="Calibri" panose="020F0502020204030204" pitchFamily="34" charset="0"/>
                        </a:rPr>
                        <a:t>Messen </a:t>
                      </a:r>
                      <a:r>
                        <a:rPr lang="de-AT" sz="1400" dirty="0" smtClean="0">
                          <a:solidFill>
                            <a:srgbClr val="000000"/>
                          </a:solidFill>
                          <a:effectLst/>
                          <a:latin typeface="+mj-lt"/>
                          <a:ea typeface="Times New Roman" panose="02020603050405020304" pitchFamily="18" charset="0"/>
                          <a:cs typeface="Calibri" panose="020F0502020204030204" pitchFamily="34" charset="0"/>
                        </a:rPr>
                        <a:t>(BEST</a:t>
                      </a:r>
                      <a:r>
                        <a:rPr lang="de-AT" sz="1400" dirty="0">
                          <a:solidFill>
                            <a:srgbClr val="000000"/>
                          </a:solidFill>
                          <a:effectLst/>
                          <a:latin typeface="+mj-lt"/>
                          <a:ea typeface="Times New Roman" panose="02020603050405020304" pitchFamily="18" charset="0"/>
                          <a:cs typeface="Calibri" panose="020F0502020204030204" pitchFamily="34" charset="0"/>
                        </a:rPr>
                        <a:t>)</a:t>
                      </a:r>
                      <a:endParaRPr lang="de-AT" sz="1400" dirty="0">
                        <a:effectLst/>
                        <a:latin typeface="+mj-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j-lt"/>
                          <a:ea typeface="Calibri" panose="020F0502020204030204" pitchFamily="34" charset="0"/>
                          <a:cs typeface="Times New Roman" panose="02020603050405020304" pitchFamily="18" charset="0"/>
                        </a:rPr>
                        <a:t>3</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28454864"/>
                  </a:ext>
                </a:extLst>
              </a:tr>
              <a:tr h="288032">
                <a:tc>
                  <a:txBody>
                    <a:bodyPr/>
                    <a:lstStyle/>
                    <a:p>
                      <a:pPr algn="just">
                        <a:lnSpc>
                          <a:spcPct val="107000"/>
                        </a:lnSpc>
                        <a:spcAft>
                          <a:spcPts val="0"/>
                        </a:spcAft>
                      </a:pPr>
                      <a:r>
                        <a:rPr lang="de-AT" sz="1400" dirty="0">
                          <a:effectLst/>
                          <a:latin typeface="+mj-lt"/>
                          <a:ea typeface="Calibri" panose="020F0502020204030204" pitchFamily="34" charset="0"/>
                          <a:cs typeface="Times New Roman" panose="02020603050405020304" pitchFamily="18" charset="0"/>
                        </a:rPr>
                        <a:t>Gespräche mit Eltern, Bekannten und Freunden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j-lt"/>
                          <a:ea typeface="Calibri" panose="020F0502020204030204" pitchFamily="34" charset="0"/>
                          <a:cs typeface="Times New Roman" panose="02020603050405020304" pitchFamily="18" charset="0"/>
                        </a:rPr>
                        <a:t>3</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787220"/>
                  </a:ext>
                </a:extLst>
              </a:tr>
              <a:tr h="28803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AT" sz="1400" dirty="0">
                          <a:solidFill>
                            <a:srgbClr val="000000"/>
                          </a:solidFill>
                          <a:effectLst/>
                          <a:latin typeface="+mj-lt"/>
                          <a:ea typeface="Times New Roman" panose="02020603050405020304" pitchFamily="18" charset="0"/>
                          <a:cs typeface="Calibri" panose="020F0502020204030204" pitchFamily="34" charset="0"/>
                        </a:rPr>
                        <a:t>Tag der offenen Tür/Infoabende(Infos direkt von den Hochschulen</a:t>
                      </a:r>
                      <a:endParaRPr lang="de-AT" sz="1400" dirty="0">
                        <a:effectLst/>
                        <a:latin typeface="+mj-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solidFill>
                            <a:srgbClr val="000000"/>
                          </a:solidFill>
                          <a:effectLst/>
                          <a:latin typeface="+mj-lt"/>
                          <a:ea typeface="Calibri" panose="020F0502020204030204" pitchFamily="34" charset="0"/>
                          <a:cs typeface="Calibri" panose="020F0502020204030204" pitchFamily="34" charset="0"/>
                        </a:rPr>
                        <a:t>2</a:t>
                      </a:r>
                      <a:endParaRPr lang="de-AT" sz="1400" dirty="0">
                        <a:effectLst/>
                        <a:latin typeface="+mj-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7077031"/>
                  </a:ext>
                </a:extLst>
              </a:tr>
              <a:tr h="21602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AT" sz="1400" dirty="0">
                          <a:solidFill>
                            <a:srgbClr val="000000"/>
                          </a:solidFill>
                          <a:effectLst/>
                          <a:latin typeface="+mj-lt"/>
                          <a:ea typeface="Times New Roman" panose="02020603050405020304" pitchFamily="18" charset="0"/>
                          <a:cs typeface="Calibri" panose="020F0502020204030204" pitchFamily="34" charset="0"/>
                        </a:rPr>
                        <a:t>Internet</a:t>
                      </a:r>
                      <a:endParaRPr lang="de-AT" sz="1400" dirty="0">
                        <a:effectLst/>
                        <a:latin typeface="+mj-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solidFill>
                            <a:srgbClr val="000000"/>
                          </a:solidFill>
                          <a:effectLst/>
                          <a:latin typeface="+mj-lt"/>
                          <a:ea typeface="Calibri" panose="020F0502020204030204" pitchFamily="34" charset="0"/>
                          <a:cs typeface="Calibri" panose="020F0502020204030204" pitchFamily="34" charset="0"/>
                        </a:rPr>
                        <a:t>2</a:t>
                      </a:r>
                      <a:endParaRPr lang="de-AT" sz="1400" dirty="0">
                        <a:effectLst/>
                        <a:latin typeface="+mj-lt"/>
                        <a:ea typeface="Calibri" panose="020F0502020204030204" pitchFamily="34"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4087038"/>
                  </a:ext>
                </a:extLst>
              </a:tr>
              <a:tr h="315407">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de-AT" sz="1400" dirty="0" smtClean="0">
                          <a:solidFill>
                            <a:srgbClr val="000000"/>
                          </a:solidFill>
                          <a:effectLst/>
                          <a:latin typeface="+mj-lt"/>
                          <a:ea typeface="Times New Roman" panose="02020603050405020304" pitchFamily="18" charset="0"/>
                          <a:cs typeface="Calibri" panose="020F0502020204030204" pitchFamily="34" charset="0"/>
                        </a:rPr>
                        <a:t>Broschüren</a:t>
                      </a:r>
                      <a:endParaRPr lang="de-AT" sz="1400" dirty="0">
                        <a:effectLst/>
                        <a:latin typeface="+mj-lt"/>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de-AT" sz="1400" dirty="0">
                          <a:effectLst/>
                          <a:latin typeface="+mj-lt"/>
                          <a:ea typeface="Calibri" panose="020F0502020204030204" pitchFamily="34" charset="0"/>
                          <a:cs typeface="Times New Roman" panose="02020603050405020304" pitchFamily="18" charset="0"/>
                        </a:rPr>
                        <a:t>2</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42380279"/>
                  </a:ext>
                </a:extLst>
              </a:tr>
            </a:tbl>
          </a:graphicData>
        </a:graphic>
      </p:graphicFrame>
    </p:spTree>
    <p:extLst>
      <p:ext uri="{BB962C8B-B14F-4D97-AF65-F5344CB8AC3E}">
        <p14:creationId xmlns:p14="http://schemas.microsoft.com/office/powerpoint/2010/main" val="1824132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2353894929"/>
              </p:ext>
            </p:extLst>
          </p:nvPr>
        </p:nvGraphicFramePr>
        <p:xfrm>
          <a:off x="457200" y="241744"/>
          <a:ext cx="8219256" cy="9831705"/>
        </p:xfrm>
        <a:graphic>
          <a:graphicData uri="http://schemas.openxmlformats.org/drawingml/2006/table">
            <a:tbl>
              <a:tblPr/>
              <a:tblGrid>
                <a:gridCol w="8219256">
                  <a:extLst>
                    <a:ext uri="{9D8B030D-6E8A-4147-A177-3AD203B41FA5}">
                      <a16:colId xmlns:a16="http://schemas.microsoft.com/office/drawing/2014/main" xmlns="" val="3172784010"/>
                    </a:ext>
                  </a:extLst>
                </a:gridCol>
              </a:tblGrid>
              <a:tr h="1284239">
                <a:tc>
                  <a:txBody>
                    <a:bodyPr/>
                    <a:lstStyle/>
                    <a:p>
                      <a:pPr algn="l" fontAlgn="b"/>
                      <a:endParaRPr lang="de-AT" sz="1800" b="0" i="0" u="none" strike="noStrike" dirty="0">
                        <a:solidFill>
                          <a:srgbClr val="000000"/>
                        </a:solidFill>
                        <a:effectLst/>
                        <a:latin typeface="Calibri" panose="020F0502020204030204" pitchFamily="34" charset="0"/>
                      </a:endParaRPr>
                    </a:p>
                    <a:p>
                      <a:pPr algn="l" fontAlgn="b"/>
                      <a:endParaRPr lang="de-AT" sz="4400" b="0" i="0" u="none" strike="noStrike" dirty="0">
                        <a:solidFill>
                          <a:srgbClr val="000000"/>
                        </a:solidFill>
                        <a:effectLst/>
                        <a:latin typeface="Calibri" panose="020F0502020204030204" pitchFamily="34" charset="0"/>
                      </a:endParaRPr>
                    </a:p>
                    <a:p>
                      <a:pPr algn="l" fontAlgn="b"/>
                      <a:endParaRPr lang="de-AT" sz="4400" b="0" i="0" u="none" strike="noStrike" dirty="0">
                        <a:solidFill>
                          <a:srgbClr val="000000"/>
                        </a:solidFill>
                        <a:effectLst/>
                        <a:latin typeface="Calibri" panose="020F0502020204030204" pitchFamily="34" charset="0"/>
                      </a:endParaRPr>
                    </a:p>
                    <a:p>
                      <a:pPr algn="l" fontAlgn="b"/>
                      <a:r>
                        <a:rPr lang="de-AT" sz="2000" b="1" i="0" u="none" strike="noStrike" dirty="0">
                          <a:solidFill>
                            <a:srgbClr val="000000"/>
                          </a:solidFill>
                          <a:effectLst/>
                          <a:latin typeface="+mj-lt"/>
                        </a:rPr>
                        <a:t>T4 Offene Frage 2:</a:t>
                      </a:r>
                    </a:p>
                    <a:p>
                      <a:pPr algn="l" fontAlgn="b"/>
                      <a:r>
                        <a:rPr lang="de-AT" sz="2000" b="1" i="0" u="none" strike="noStrike" dirty="0">
                          <a:solidFill>
                            <a:srgbClr val="000000"/>
                          </a:solidFill>
                          <a:effectLst/>
                          <a:latin typeface="+mj-lt"/>
                        </a:rPr>
                        <a:t>Ihre Verbesserungsvorschläge zum Programm 18plus</a:t>
                      </a:r>
                    </a:p>
                    <a:p>
                      <a:pPr algn="l" fontAlgn="b"/>
                      <a:endParaRPr lang="de-AT" sz="3600" b="1" i="0" u="none" strike="noStrike" dirty="0">
                        <a:solidFill>
                          <a:srgbClr val="000000"/>
                        </a:solidFill>
                        <a:effectLst/>
                        <a:latin typeface="+mj-lt"/>
                      </a:endParaRPr>
                    </a:p>
                    <a:p>
                      <a:pPr algn="l" fontAlgn="b"/>
                      <a:endParaRPr lang="de-AT" sz="3600" b="1" i="0" u="none" strike="noStrike" dirty="0">
                        <a:solidFill>
                          <a:srgbClr val="000000"/>
                        </a:solidFill>
                        <a:effectLst/>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Vorschläge angegeben haben:</a:t>
                      </a: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=&gt; 15 Mädchen Schultyp AHS, 9 Jungen Schultyp AHS</a:t>
                      </a: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=&gt; 11 Mädchen Schultyp BHS, 0 Jungen Schultyp BHS</a:t>
                      </a:r>
                      <a:endParaRPr lang="de-AT" sz="1800" b="1" i="0" u="none" strike="noStrike" dirty="0">
                        <a:solidFill>
                          <a:srgbClr val="000000"/>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24328">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24328">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1704131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71311688"/>
              </p:ext>
            </p:extLst>
          </p:nvPr>
        </p:nvGraphicFramePr>
        <p:xfrm>
          <a:off x="611560" y="145097"/>
          <a:ext cx="7920000" cy="12422505"/>
        </p:xfrm>
        <a:graphic>
          <a:graphicData uri="http://schemas.openxmlformats.org/drawingml/2006/table">
            <a:tbl>
              <a:tblPr/>
              <a:tblGrid>
                <a:gridCol w="7920000">
                  <a:extLst>
                    <a:ext uri="{9D8B030D-6E8A-4147-A177-3AD203B41FA5}">
                      <a16:colId xmlns:a16="http://schemas.microsoft.com/office/drawing/2014/main" xmlns="" val="3172784010"/>
                    </a:ext>
                  </a:extLst>
                </a:gridCol>
              </a:tblGrid>
              <a:tr h="9434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
                      </a:r>
                      <a:br>
                        <a:rPr lang="de-AT" sz="1800" dirty="0">
                          <a:latin typeface="+mj-lt"/>
                        </a:rPr>
                      </a:br>
                      <a:r>
                        <a:rPr lang="de-AT" sz="2800" dirty="0">
                          <a:latin typeface="+mj-lt"/>
                        </a:rPr>
                        <a:t> </a:t>
                      </a:r>
                      <a:r>
                        <a:rPr lang="de-AT" sz="2800" b="1" dirty="0">
                          <a:latin typeface="+mj-lt"/>
                        </a:rPr>
                        <a:t>Mädchen Schultyp AHS</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1" dirty="0">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1" dirty="0">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*Einen Test, welcher abschätzt für welche Weiterbildung Schülerinnen und Schüler geeignet sind. </a:t>
                      </a:r>
                      <a:r>
                        <a:rPr lang="de-AT" sz="1800" dirty="0" err="1">
                          <a:latin typeface="+mj-lt"/>
                        </a:rPr>
                        <a:t>z.B</a:t>
                      </a:r>
                      <a:r>
                        <a:rPr lang="de-AT" sz="1800" dirty="0">
                          <a:latin typeface="+mj-lt"/>
                        </a:rPr>
                        <a:t> Fachhochschule, Lehre, Universität. Viele Schülerinnen und Schüler sehen eine Lehre nach der Matura gar nicht in ihrem Bild und es wird in der heutigen Zeit von Vielen als schlecht dargestellt. Man sollte diese Option besser erklären und für Schülerinnen und Schüler sichtbar machen.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*Vielleicht das Programm etwas früher anbieten, damit man sich früher orientieren kann (beispielsweise ein Praktikum in den Sommerferien aufgrund des Programmes machen - dies ist oftmals gegen Ende der Schulkarriere leider schwierig, da viel zu tun ist)</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*Zu viele psychologische Ansätze; ganz ausgezeichnet finde ich die Möglichkeit des Tests „Studien-Navi“. Man sollte beide Tests (auch MOI) machen dürfen und anschließend die Ergebnisse unter fachkundiger Beratung besprechen können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j-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j-lt"/>
                        </a:rPr>
                        <a:t/>
                      </a:r>
                      <a:br>
                        <a:rPr lang="de-AT" sz="1800" dirty="0">
                          <a:latin typeface="+mj-lt"/>
                        </a:rPr>
                      </a:br>
                      <a:endParaRPr lang="de-AT" sz="1800" b="0" i="0" u="none" strike="noStrike" dirty="0">
                        <a:solidFill>
                          <a:srgbClr val="000000"/>
                        </a:solidFill>
                        <a:effectLst/>
                        <a:latin typeface="+mj-lt"/>
                      </a:endParaRP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1679049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562074"/>
          </a:xfrm>
        </p:spPr>
        <p:txBody>
          <a:bodyPr/>
          <a:lstStyle/>
          <a:p>
            <a:pPr>
              <a:spcBef>
                <a:spcPts val="0"/>
              </a:spcBef>
              <a:spcAft>
                <a:spcPts val="1200"/>
              </a:spcAft>
            </a:pPr>
            <a:r>
              <a:rPr lang="de-AT" sz="2400" dirty="0"/>
              <a:t>Inhalte von T1 bis </a:t>
            </a:r>
            <a:r>
              <a:rPr lang="de-AT" sz="2400" dirty="0" smtClean="0"/>
              <a:t>T4</a:t>
            </a:r>
            <a:endParaRPr lang="de-AT" sz="1200" dirty="0"/>
          </a:p>
        </p:txBody>
      </p:sp>
      <p:sp>
        <p:nvSpPr>
          <p:cNvPr id="3" name="Inhaltsplatzhalter 2"/>
          <p:cNvSpPr>
            <a:spLocks noGrp="1"/>
          </p:cNvSpPr>
          <p:nvPr>
            <p:ph idx="1"/>
          </p:nvPr>
        </p:nvSpPr>
        <p:spPr>
          <a:xfrm>
            <a:off x="611560" y="908720"/>
            <a:ext cx="8224838" cy="5112568"/>
          </a:xfrm>
        </p:spPr>
        <p:txBody>
          <a:bodyPr/>
          <a:lstStyle/>
          <a:p>
            <a:pPr marL="0" indent="0"/>
            <a:r>
              <a:rPr lang="de-AT" sz="1400" b="1" dirty="0">
                <a:solidFill>
                  <a:schemeClr val="tx2"/>
                </a:solidFill>
                <a:ea typeface="Tahoma" panose="020B0604030504040204" pitchFamily="34" charset="0"/>
                <a:cs typeface="Tahoma" panose="020B0604030504040204" pitchFamily="34" charset="0"/>
              </a:rPr>
              <a:t>Zeitpunkt T1</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18plus Wegweiser</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Mailadresse für T1 und Längsschnitt</a:t>
            </a:r>
          </a:p>
          <a:p>
            <a:pPr lvl="0">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Stand im Berufs-Studienwahlprozess</a:t>
            </a:r>
          </a:p>
          <a:p>
            <a:pPr lvl="0">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Alter, Geschlecht, Schultyp, Schule</a:t>
            </a:r>
          </a:p>
          <a:p>
            <a:pPr lvl="0">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Wahrnehmung von 18plus</a:t>
            </a:r>
          </a:p>
          <a:p>
            <a:pPr lvl="0">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Bisher genutzte Infoangebote</a:t>
            </a:r>
          </a:p>
          <a:p>
            <a:pPr marL="0" indent="0">
              <a:spcBef>
                <a:spcPts val="600"/>
              </a:spcBef>
            </a:pPr>
            <a:r>
              <a:rPr lang="de-AT" sz="1400" b="1" dirty="0" smtClean="0">
                <a:solidFill>
                  <a:schemeClr val="tx2"/>
                </a:solidFill>
                <a:ea typeface="Tahoma" panose="020B0604030504040204" pitchFamily="34" charset="0"/>
                <a:cs typeface="Tahoma" panose="020B0604030504040204" pitchFamily="34" charset="0"/>
              </a:rPr>
              <a:t>Zeitpunkt </a:t>
            </a:r>
            <a:r>
              <a:rPr lang="de-AT" sz="1400" b="1" dirty="0">
                <a:solidFill>
                  <a:schemeClr val="tx2"/>
                </a:solidFill>
                <a:ea typeface="Tahoma" panose="020B0604030504040204" pitchFamily="34" charset="0"/>
                <a:cs typeface="Tahoma" panose="020B0604030504040204" pitchFamily="34" charset="0"/>
              </a:rPr>
              <a:t>T2</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18plus Wegweiser</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Wahrnehmung von 18plus</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Stand im Berufs-Studienwahlprozess</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Bisher genutzte Infoangebote inklusive offene Bewertung</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Subjektive Berufswahltheorien</a:t>
            </a: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Migrationshintergrund und Schulbildung der Eltern</a:t>
            </a:r>
          </a:p>
          <a:p>
            <a:pPr marL="0" indent="0">
              <a:spcBef>
                <a:spcPts val="600"/>
              </a:spcBef>
            </a:pPr>
            <a:r>
              <a:rPr lang="de-AT" sz="1400" b="1" dirty="0" smtClean="0">
                <a:solidFill>
                  <a:schemeClr val="tx2"/>
                </a:solidFill>
                <a:ea typeface="Tahoma" panose="020B0604030504040204" pitchFamily="34" charset="0"/>
                <a:cs typeface="Tahoma" panose="020B0604030504040204" pitchFamily="34" charset="0"/>
              </a:rPr>
              <a:t>Zeitpunkt T3 </a:t>
            </a:r>
            <a:r>
              <a:rPr lang="de-AT" sz="1400" dirty="0" smtClean="0">
                <a:solidFill>
                  <a:schemeClr val="tx2"/>
                </a:solidFill>
                <a:ea typeface="Tahoma" panose="020B0604030504040204" pitchFamily="34" charset="0"/>
                <a:cs typeface="Tahoma" panose="020B0604030504040204" pitchFamily="34" charset="0"/>
              </a:rPr>
              <a:t>(= T2 </a:t>
            </a:r>
            <a:r>
              <a:rPr lang="de-AT" sz="1400" dirty="0">
                <a:solidFill>
                  <a:schemeClr val="tx2"/>
                </a:solidFill>
                <a:ea typeface="Tahoma" panose="020B0604030504040204" pitchFamily="34" charset="0"/>
                <a:cs typeface="Tahoma" panose="020B0604030504040204" pitchFamily="34" charset="0"/>
              </a:rPr>
              <a:t>exklusive Migrationshintergrund und Schulbildung der </a:t>
            </a:r>
            <a:r>
              <a:rPr lang="de-AT" sz="1400" dirty="0" smtClean="0">
                <a:solidFill>
                  <a:schemeClr val="tx2"/>
                </a:solidFill>
                <a:ea typeface="Tahoma" panose="020B0604030504040204" pitchFamily="34" charset="0"/>
                <a:cs typeface="Tahoma" panose="020B0604030504040204" pitchFamily="34" charset="0"/>
              </a:rPr>
              <a:t>Eltern)</a:t>
            </a:r>
            <a:endParaRPr lang="de-AT" sz="1400" dirty="0">
              <a:solidFill>
                <a:schemeClr val="tx2"/>
              </a:solidFill>
              <a:ea typeface="Tahoma" panose="020B0604030504040204" pitchFamily="34" charset="0"/>
              <a:cs typeface="Tahoma" panose="020B0604030504040204" pitchFamily="34" charset="0"/>
            </a:endParaRPr>
          </a:p>
          <a:p>
            <a:pPr marL="0" indent="0">
              <a:spcBef>
                <a:spcPts val="600"/>
              </a:spcBef>
            </a:pPr>
            <a:r>
              <a:rPr lang="de-AT" sz="1400" b="1" dirty="0">
                <a:solidFill>
                  <a:schemeClr val="tx2"/>
                </a:solidFill>
                <a:ea typeface="Tahoma" panose="020B0604030504040204" pitchFamily="34" charset="0"/>
                <a:cs typeface="Tahoma" panose="020B0604030504040204" pitchFamily="34" charset="0"/>
              </a:rPr>
              <a:t>Zeitpunkt </a:t>
            </a:r>
            <a:r>
              <a:rPr lang="de-AT" sz="1400" b="1" dirty="0" smtClean="0">
                <a:solidFill>
                  <a:schemeClr val="tx2"/>
                </a:solidFill>
                <a:ea typeface="Tahoma" panose="020B0604030504040204" pitchFamily="34" charset="0"/>
                <a:cs typeface="Tahoma" panose="020B0604030504040204" pitchFamily="34" charset="0"/>
              </a:rPr>
              <a:t>T4</a:t>
            </a:r>
            <a:endParaRPr lang="de-AT" sz="1400" b="1" dirty="0">
              <a:solidFill>
                <a:schemeClr val="tx2"/>
              </a:solidFill>
              <a:ea typeface="Tahoma" panose="020B0604030504040204" pitchFamily="34" charset="0"/>
              <a:cs typeface="Tahoma" panose="020B0604030504040204" pitchFamily="34" charset="0"/>
            </a:endParaRPr>
          </a:p>
          <a:p>
            <a:pPr>
              <a:spcBef>
                <a:spcPts val="200"/>
              </a:spcBef>
              <a:buFont typeface="Wingdings" panose="05000000000000000000" pitchFamily="2" charset="2"/>
              <a:buChar char="v"/>
            </a:pPr>
            <a:r>
              <a:rPr lang="de-AT" sz="1400" dirty="0">
                <a:solidFill>
                  <a:schemeClr val="tx2"/>
                </a:solidFill>
                <a:ea typeface="Tahoma" panose="020B0604030504040204" pitchFamily="34" charset="0"/>
                <a:cs typeface="Tahoma" panose="020B0604030504040204" pitchFamily="34" charset="0"/>
              </a:rPr>
              <a:t>18plus </a:t>
            </a:r>
            <a:r>
              <a:rPr lang="de-AT" sz="1400" dirty="0" smtClean="0">
                <a:solidFill>
                  <a:schemeClr val="tx2"/>
                </a:solidFill>
                <a:ea typeface="Tahoma" panose="020B0604030504040204" pitchFamily="34" charset="0"/>
                <a:cs typeface="Tahoma" panose="020B0604030504040204" pitchFamily="34" charset="0"/>
              </a:rPr>
              <a:t>Wegweiser</a:t>
            </a:r>
          </a:p>
          <a:p>
            <a:pPr>
              <a:spcBef>
                <a:spcPts val="200"/>
              </a:spcBef>
              <a:buFont typeface="Wingdings" panose="05000000000000000000" pitchFamily="2" charset="2"/>
              <a:buChar char="v"/>
            </a:pPr>
            <a:r>
              <a:rPr lang="de-AT" sz="1400" dirty="0" smtClean="0">
                <a:solidFill>
                  <a:schemeClr val="tx2"/>
                </a:solidFill>
                <a:ea typeface="Tahoma" panose="020B0604030504040204" pitchFamily="34" charset="0"/>
                <a:cs typeface="Tahoma" panose="020B0604030504040204" pitchFamily="34" charset="0"/>
              </a:rPr>
              <a:t>Derzeitige Berufs-/Studiensituation</a:t>
            </a:r>
          </a:p>
          <a:p>
            <a:pPr>
              <a:spcBef>
                <a:spcPts val="200"/>
              </a:spcBef>
              <a:buFont typeface="Wingdings" panose="05000000000000000000" pitchFamily="2" charset="2"/>
              <a:buChar char="v"/>
            </a:pPr>
            <a:r>
              <a:rPr lang="de-AT" sz="1400" dirty="0" smtClean="0">
                <a:solidFill>
                  <a:schemeClr val="tx2"/>
                </a:solidFill>
                <a:ea typeface="Tahoma" panose="020B0604030504040204" pitchFamily="34" charset="0"/>
                <a:cs typeface="Tahoma" panose="020B0604030504040204" pitchFamily="34" charset="0"/>
              </a:rPr>
              <a:t>Zufriedenheit mit der Berufs-/Studienwahl</a:t>
            </a:r>
          </a:p>
          <a:p>
            <a:pPr>
              <a:spcBef>
                <a:spcPts val="200"/>
              </a:spcBef>
              <a:buFont typeface="Wingdings" panose="05000000000000000000" pitchFamily="2" charset="2"/>
              <a:buChar char="v"/>
            </a:pPr>
            <a:r>
              <a:rPr lang="de-AT" sz="1400" dirty="0" smtClean="0">
                <a:solidFill>
                  <a:schemeClr val="tx2"/>
                </a:solidFill>
                <a:ea typeface="Tahoma" panose="020B0604030504040204" pitchFamily="34" charset="0"/>
                <a:cs typeface="Tahoma" panose="020B0604030504040204" pitchFamily="34" charset="0"/>
              </a:rPr>
              <a:t>Genutzte Informationsangebote</a:t>
            </a:r>
          </a:p>
          <a:p>
            <a:pPr>
              <a:spcBef>
                <a:spcPts val="200"/>
              </a:spcBef>
              <a:buFont typeface="Wingdings" panose="05000000000000000000" pitchFamily="2" charset="2"/>
              <a:buChar char="v"/>
            </a:pPr>
            <a:r>
              <a:rPr lang="de-AT" sz="1400" dirty="0" smtClean="0">
                <a:solidFill>
                  <a:schemeClr val="tx2"/>
                </a:solidFill>
                <a:ea typeface="Tahoma" panose="020B0604030504040204" pitchFamily="34" charset="0"/>
                <a:cs typeface="Tahoma" panose="020B0604030504040204" pitchFamily="34" charset="0"/>
              </a:rPr>
              <a:t>Bewertung 18plus inklusive Verbesserungsvorschläge</a:t>
            </a:r>
          </a:p>
          <a:p>
            <a:pPr>
              <a:spcBef>
                <a:spcPts val="300"/>
              </a:spcBef>
              <a:buFont typeface="Wingdings" panose="05000000000000000000" pitchFamily="2" charset="2"/>
              <a:buChar char="v"/>
            </a:pPr>
            <a:endParaRPr lang="de-AT" sz="1400" dirty="0">
              <a:solidFill>
                <a:schemeClr val="tx2"/>
              </a:solidFill>
              <a:ea typeface="Tahoma" panose="020B0604030504040204" pitchFamily="34" charset="0"/>
              <a:cs typeface="Tahoma" panose="020B0604030504040204" pitchFamily="34" charset="0"/>
            </a:endParaRPr>
          </a:p>
          <a:p>
            <a:pPr marL="0" indent="0"/>
            <a:endParaRPr lang="de-AT"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v"/>
            </a:pPr>
            <a:endParaRPr lang="de-AT"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lvl="0" indent="0"/>
            <a:endParaRPr lang="de-AT" sz="2400" dirty="0">
              <a:solidFill>
                <a:srgbClr val="00B050"/>
              </a:solidFill>
            </a:endParaRPr>
          </a:p>
          <a:p>
            <a:pPr marL="0" lvl="0" indent="0"/>
            <a:endParaRPr lang="de-AT" sz="2400" dirty="0">
              <a:solidFill>
                <a:srgbClr val="00B050"/>
              </a:solidFill>
            </a:endParaRPr>
          </a:p>
          <a:p>
            <a:pPr marL="0" lvl="0" indent="0"/>
            <a:endParaRPr lang="de-AT" sz="2400" dirty="0">
              <a:solidFill>
                <a:srgbClr val="00B050"/>
              </a:solidFill>
            </a:endParaRPr>
          </a:p>
          <a:p>
            <a:pPr marL="0" lvl="0" indent="0"/>
            <a:r>
              <a:rPr lang="de-AT" sz="2400" dirty="0">
                <a:solidFill>
                  <a:srgbClr val="00B050"/>
                </a:solidFill>
              </a:rPr>
              <a:t>Direkt im Rahmen des 18plus Wegweisers erfasst</a:t>
            </a:r>
          </a:p>
          <a:p>
            <a:pPr marL="0" lvl="0" indent="0"/>
            <a:r>
              <a:rPr lang="de-AT" sz="2400" dirty="0">
                <a:solidFill>
                  <a:schemeClr val="accent2"/>
                </a:solidFill>
              </a:rPr>
              <a:t>Eigener Onlinefragebogen</a:t>
            </a:r>
          </a:p>
          <a:p>
            <a:pPr marL="0" indent="0"/>
            <a:r>
              <a:rPr lang="en-US" sz="1800" dirty="0"/>
              <a:t> </a:t>
            </a:r>
          </a:p>
          <a:p>
            <a:pPr marL="0" indent="0"/>
            <a:endParaRPr lang="en-US" sz="1800" dirty="0"/>
          </a:p>
        </p:txBody>
      </p:sp>
      <p:sp>
        <p:nvSpPr>
          <p:cNvPr id="4" name="Fußzeilenplatzhalter 3"/>
          <p:cNvSpPr>
            <a:spLocks noGrp="1"/>
          </p:cNvSpPr>
          <p:nvPr>
            <p:ph type="ftr" idx="10"/>
          </p:nvPr>
        </p:nvSpPr>
        <p:spPr/>
        <p:txBody>
          <a:bodyPr/>
          <a:lstStyle/>
          <a:p>
            <a:r>
              <a:rPr lang="de-DE" altLang="de-DE"/>
              <a:t>18plus – Berufs- und Studienchecker</a:t>
            </a:r>
          </a:p>
        </p:txBody>
      </p:sp>
    </p:spTree>
    <p:extLst>
      <p:ext uri="{BB962C8B-B14F-4D97-AF65-F5344CB8AC3E}">
        <p14:creationId xmlns:p14="http://schemas.microsoft.com/office/powerpoint/2010/main" val="1392845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3633944451"/>
              </p:ext>
            </p:extLst>
          </p:nvPr>
        </p:nvGraphicFramePr>
        <p:xfrm>
          <a:off x="611560" y="241744"/>
          <a:ext cx="7920000" cy="11569065"/>
        </p:xfrm>
        <a:graphic>
          <a:graphicData uri="http://schemas.openxmlformats.org/drawingml/2006/table">
            <a:tbl>
              <a:tblPr/>
              <a:tblGrid>
                <a:gridCol w="7920000">
                  <a:extLst>
                    <a:ext uri="{9D8B030D-6E8A-4147-A177-3AD203B41FA5}">
                      <a16:colId xmlns:a16="http://schemas.microsoft.com/office/drawing/2014/main" xmlns="" val="3172784010"/>
                    </a:ext>
                  </a:extLst>
                </a:gridCol>
              </a:tblGrid>
              <a:tr h="9434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r>
                        <a:rPr lang="de-AT" sz="2800" b="1" dirty="0">
                          <a:latin typeface="Calibri" panose="020F0502020204030204" pitchFamily="34" charset="0"/>
                        </a:rPr>
                        <a:t> </a:t>
                      </a:r>
                      <a:r>
                        <a:rPr lang="de-AT" sz="2800" b="1" dirty="0">
                          <a:latin typeface="+mn-lt"/>
                        </a:rPr>
                        <a:t>Mädchen Schultyp AHS</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2800" b="1"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*Wir waren die einzige Klasse in meiner Stufe in meiner Schule, welche dieses Angebot im Zuge des Unterrichts bekommen habe. Viele meiner Mitschüler aus anderen Klassen hätten sich auch eine solche Beratung gewünscht, da viele unschlüssig waren oder nicht wussten, wo sie Beratung bekommen könnten. Ich empfehle also, das Angebot besonders im Zuge von Schulprojekten zu erweitern.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a:t>
                      </a:r>
                      <a:r>
                        <a:rPr lang="de-AT" sz="1800" dirty="0" err="1">
                          <a:latin typeface="+mn-lt"/>
                        </a:rPr>
                        <a:t>Tiefgehendere</a:t>
                      </a:r>
                      <a:r>
                        <a:rPr lang="de-AT" sz="1800" dirty="0">
                          <a:latin typeface="+mn-lt"/>
                        </a:rPr>
                        <a:t> Fragen, nach tatsächlichen Fähigkeiten fragen, testen, nicht nur, was man sich einbildet, das man kann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*Wenig direkter Kontakt mit der Praxis</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*Ausgefallene Studienrichtungen wie Japanologie, Sinologie, </a:t>
                      </a:r>
                      <a:r>
                        <a:rPr lang="de-AT" sz="1800" dirty="0" err="1">
                          <a:latin typeface="+mn-lt"/>
                        </a:rPr>
                        <a:t>Koreanologie</a:t>
                      </a:r>
                      <a:r>
                        <a:rPr lang="de-AT" sz="1800" dirty="0">
                          <a:latin typeface="+mn-lt"/>
                        </a:rPr>
                        <a:t>, Afrikawissenschaften etc. werden nicht wirklich berücksichtigt….“ </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aseline="-25000" dirty="0">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aseline="-25000" dirty="0">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50377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2729018096"/>
              </p:ext>
            </p:extLst>
          </p:nvPr>
        </p:nvGraphicFramePr>
        <p:xfrm>
          <a:off x="431032" y="260648"/>
          <a:ext cx="7920000" cy="11569065"/>
        </p:xfrm>
        <a:graphic>
          <a:graphicData uri="http://schemas.openxmlformats.org/drawingml/2006/table">
            <a:tbl>
              <a:tblPr/>
              <a:tblGrid>
                <a:gridCol w="7920000">
                  <a:extLst>
                    <a:ext uri="{9D8B030D-6E8A-4147-A177-3AD203B41FA5}">
                      <a16:colId xmlns:a16="http://schemas.microsoft.com/office/drawing/2014/main" xmlns="" val="3172784010"/>
                    </a:ext>
                  </a:extLst>
                </a:gridCol>
              </a:tblGrid>
              <a:tr h="9434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r>
                        <a:rPr lang="de-AT" sz="1800" dirty="0">
                          <a:latin typeface="Calibri" panose="020F0502020204030204" pitchFamily="34" charset="0"/>
                        </a:rPr>
                        <a:t> </a:t>
                      </a:r>
                      <a:r>
                        <a:rPr lang="de-AT" sz="2800" b="1" dirty="0">
                          <a:latin typeface="+mn-lt"/>
                        </a:rPr>
                        <a:t>Mädchen Schultyp BHS</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2800" b="1"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*Man bekam zwar einen Überblick über verschiedene Programme zur Studienfindung, aber leider bekamen wir keine individuelle Beratung. Ich weiß noch immer nicht genau was für mich das richtige ist. Wir erforschten zwar unsere Stärken/Schwächen, allerdings half mir das nicht wirklich weiter.</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*eventuell mehr auf Auslandsstudium eingehen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*konkretere Fragestellungen, evtl. auch die Fragestellung "Es ist eine meiner Stärken..." überdenken, z. B. "Es ist eine meiner Stärken über meine berufliche Zukunft nachzudenken." - Kann das eine Stärke oder Schwäche sein?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a:t>
                      </a:r>
                      <a:r>
                        <a:rPr lang="de-AT" sz="1800" kern="1200" dirty="0">
                          <a:solidFill>
                            <a:schemeClr val="tx1"/>
                          </a:solidFill>
                          <a:latin typeface="+mn-lt"/>
                          <a:ea typeface="+mn-ea"/>
                          <a:cs typeface="+mn-cs"/>
                        </a:rPr>
                        <a:t>Das Programm früher ansetzen bereits 1 Jahr vor der Matura.</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kern="1200" dirty="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kern="1200" baseline="30000" dirty="0">
                        <a:solidFill>
                          <a:schemeClr val="tx1"/>
                        </a:solidFill>
                        <a:latin typeface="Calibri" panose="020F050202020403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aseline="30000" dirty="0">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2536086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3924610553"/>
              </p:ext>
            </p:extLst>
          </p:nvPr>
        </p:nvGraphicFramePr>
        <p:xfrm>
          <a:off x="431032" y="260648"/>
          <a:ext cx="7920000" cy="10746105"/>
        </p:xfrm>
        <a:graphic>
          <a:graphicData uri="http://schemas.openxmlformats.org/drawingml/2006/table">
            <a:tbl>
              <a:tblPr/>
              <a:tblGrid>
                <a:gridCol w="7920000">
                  <a:extLst>
                    <a:ext uri="{9D8B030D-6E8A-4147-A177-3AD203B41FA5}">
                      <a16:colId xmlns:a16="http://schemas.microsoft.com/office/drawing/2014/main" xmlns="" val="3172784010"/>
                    </a:ext>
                  </a:extLst>
                </a:gridCol>
              </a:tblGrid>
              <a:tr h="9434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r>
                        <a:rPr lang="de-AT" sz="1800" dirty="0">
                          <a:latin typeface="Calibri" panose="020F0502020204030204" pitchFamily="34" charset="0"/>
                        </a:rPr>
                        <a:t> </a:t>
                      </a:r>
                      <a:r>
                        <a:rPr lang="de-AT" sz="2800" b="1" dirty="0">
                          <a:latin typeface="+mn-lt"/>
                        </a:rPr>
                        <a:t>Mädchen Schultyp BHS</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2800" b="1"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kern="1200" dirty="0" smtClean="0">
                          <a:solidFill>
                            <a:schemeClr val="tx1"/>
                          </a:solidFill>
                          <a:latin typeface="+mn-lt"/>
                          <a:ea typeface="+mn-ea"/>
                          <a:cs typeface="+mn-cs"/>
                        </a:rPr>
                        <a:t>*</a:t>
                      </a:r>
                      <a:r>
                        <a:rPr lang="de-AT" sz="1800" kern="1200" dirty="0">
                          <a:solidFill>
                            <a:schemeClr val="tx1"/>
                          </a:solidFill>
                          <a:latin typeface="+mn-lt"/>
                          <a:ea typeface="+mn-ea"/>
                          <a:cs typeface="+mn-cs"/>
                        </a:rPr>
                        <a:t>Praxisnaher zu gestalten um die Relevanz für die Schülerinnen zu verdeutlichen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kern="1200" dirty="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kern="1200" dirty="0">
                          <a:solidFill>
                            <a:schemeClr val="tx1"/>
                          </a:solidFill>
                          <a:latin typeface="+mn-lt"/>
                          <a:ea typeface="+mn-ea"/>
                          <a:cs typeface="+mn-cs"/>
                        </a:rPr>
                        <a:t>*Über Stärken und Schwächen ist unangenehm zu reden, eventuelle andere Formulierung (das kann ich, das nicht,....)</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kern="1200" dirty="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kern="1200" dirty="0">
                          <a:solidFill>
                            <a:schemeClr val="tx1"/>
                          </a:solidFill>
                          <a:latin typeface="+mn-lt"/>
                          <a:ea typeface="+mn-ea"/>
                          <a:cs typeface="+mn-cs"/>
                        </a:rPr>
                        <a:t>*Bei uns in der HTL wurde der Schwerpunkt, soweit ich mich erinnere, sehr auf das Studium gelegt und kaum auf die Berufsentscheidung oder die Entscheidung Studium/Beruf.</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kern="1200" dirty="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kern="1200" baseline="30000" dirty="0">
                        <a:solidFill>
                          <a:schemeClr val="tx1"/>
                        </a:solidFill>
                        <a:latin typeface="+mn-lt"/>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aseline="300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33527434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6" name="Tabelle 5">
            <a:extLst>
              <a:ext uri="{FF2B5EF4-FFF2-40B4-BE49-F238E27FC236}">
                <a16:creationId xmlns:a16="http://schemas.microsoft.com/office/drawing/2014/main" xmlns="" id="{4E8F0D76-61EB-4E86-ACC5-D83714927979}"/>
              </a:ext>
            </a:extLst>
          </p:cNvPr>
          <p:cNvGraphicFramePr>
            <a:graphicFrameLocks noGrp="1"/>
          </p:cNvGraphicFramePr>
          <p:nvPr>
            <p:extLst>
              <p:ext uri="{D42A27DB-BD31-4B8C-83A1-F6EECF244321}">
                <p14:modId xmlns:p14="http://schemas.microsoft.com/office/powerpoint/2010/main" val="3903573001"/>
              </p:ext>
            </p:extLst>
          </p:nvPr>
        </p:nvGraphicFramePr>
        <p:xfrm>
          <a:off x="611560" y="241744"/>
          <a:ext cx="7920000" cy="11386185"/>
        </p:xfrm>
        <a:graphic>
          <a:graphicData uri="http://schemas.openxmlformats.org/drawingml/2006/table">
            <a:tbl>
              <a:tblPr/>
              <a:tblGrid>
                <a:gridCol w="7920000">
                  <a:extLst>
                    <a:ext uri="{9D8B030D-6E8A-4147-A177-3AD203B41FA5}">
                      <a16:colId xmlns:a16="http://schemas.microsoft.com/office/drawing/2014/main" xmlns="" val="3172784010"/>
                    </a:ext>
                  </a:extLst>
                </a:gridCol>
              </a:tblGrid>
              <a:tr h="94341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Calibri" panose="020F0502020204030204" pitchFamily="34" charset="0"/>
                        </a:rPr>
                        <a:t/>
                      </a:r>
                      <a:br>
                        <a:rPr lang="de-AT" sz="1800" dirty="0">
                          <a:latin typeface="Calibri" panose="020F0502020204030204" pitchFamily="34" charset="0"/>
                        </a:rPr>
                      </a:br>
                      <a:r>
                        <a:rPr lang="de-AT" sz="2800" b="1" dirty="0">
                          <a:latin typeface="Calibri" panose="020F0502020204030204" pitchFamily="34" charset="0"/>
                        </a:rPr>
                        <a:t> </a:t>
                      </a:r>
                      <a:r>
                        <a:rPr lang="de-AT" sz="2800" b="1" dirty="0">
                          <a:latin typeface="+mn-lt"/>
                        </a:rPr>
                        <a:t>Jungen Schultyp AHS</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2800" b="1"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*Öfters nachfragen zur aktuellen Situation.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*Angebote der ÖH enger mit 18plus verknüpfen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*Zu oberflächlich. Eigene Recherche und Selbstreflexion bringt deutlich mehr als inhaltslose Gespräche und </a:t>
                      </a:r>
                      <a:r>
                        <a:rPr lang="de-AT" sz="1800" dirty="0" err="1">
                          <a:latin typeface="+mn-lt"/>
                        </a:rPr>
                        <a:t>Kreuzerltests</a:t>
                      </a:r>
                      <a:r>
                        <a:rPr lang="de-AT" sz="1800" dirty="0">
                          <a:latin typeface="+mn-lt"/>
                        </a:rPr>
                        <a:t>. 18plus bringt Schüler nicht dazu, sich tatsächlich Gedanken über ihre Zukunft zu machen.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*Beispiele, mit welchen Jobchancen man nach einer Ausbildung rechnen kann.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*Die Onlinetools sind nicht wirklich hilfreich, da die vorgeschlagenen Dinge ziemlich willkürlich erscheinen -&gt; Algorithmus verbessern!</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dirty="0">
                        <a:latin typeface="+mn-lt"/>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AT" sz="1800" dirty="0">
                          <a:latin typeface="+mn-lt"/>
                        </a:rPr>
                        <a:t>*Es ist einfach zu wenig präsent, leider. Vor allem liegt es, wenn man den Zivildienst leistet, dann im Moment der Studienwahl ein bisschen zu weit weg.</a:t>
                      </a:r>
                    </a:p>
                    <a:p>
                      <a:pPr marL="0" marR="0" lvl="0" indent="0" algn="l" defTabSz="914400" rtl="0" eaLnBrk="1" fontAlgn="b" latinLnBrk="0" hangingPunct="1">
                        <a:lnSpc>
                          <a:spcPct val="100000"/>
                        </a:lnSpc>
                        <a:spcBef>
                          <a:spcPts val="0"/>
                        </a:spcBef>
                        <a:spcAft>
                          <a:spcPts val="0"/>
                        </a:spcAft>
                        <a:buClrTx/>
                        <a:buSzTx/>
                        <a:buFontTx/>
                        <a:buNone/>
                        <a:tabLst/>
                        <a:defRPr/>
                      </a:pPr>
                      <a:endParaRPr lang="de-AT" sz="1800" baseline="-25000" dirty="0">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762022322"/>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05360989"/>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98368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62356489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27499169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153040199"/>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92811807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0253492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976840921"/>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922720837"/>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87168273"/>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39117961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34781591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478780020"/>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3379479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80615132"/>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233260386"/>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72614098"/>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039618785"/>
                  </a:ext>
                </a:extLst>
              </a:tr>
              <a:tr h="248062">
                <a:tc>
                  <a:txBody>
                    <a:bodyPr/>
                    <a:lstStyle/>
                    <a:p>
                      <a:pPr algn="l" fontAlgn="b"/>
                      <a:endParaRPr lang="de-AT"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855590441"/>
                  </a:ext>
                </a:extLst>
              </a:tr>
              <a:tr h="248062">
                <a:tc>
                  <a:txBody>
                    <a:bodyPr/>
                    <a:lstStyle/>
                    <a:p>
                      <a:pPr algn="l" fontAlgn="b"/>
                      <a:endParaRPr lang="de-AT"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2137605611"/>
                  </a:ext>
                </a:extLst>
              </a:tr>
            </a:tbl>
          </a:graphicData>
        </a:graphic>
      </p:graphicFrame>
    </p:spTree>
    <p:extLst>
      <p:ext uri="{BB962C8B-B14F-4D97-AF65-F5344CB8AC3E}">
        <p14:creationId xmlns:p14="http://schemas.microsoft.com/office/powerpoint/2010/main" val="4122245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9352" y="3501008"/>
            <a:ext cx="7772400" cy="1362075"/>
          </a:xfrm>
        </p:spPr>
        <p:txBody>
          <a:bodyPr/>
          <a:lstStyle/>
          <a:p>
            <a:r>
              <a:rPr lang="de-AT" dirty="0">
                <a:solidFill>
                  <a:schemeClr val="bg1"/>
                </a:solidFill>
              </a:rPr>
              <a:t>Zusammenfassung und Schlussfolgerungen</a:t>
            </a:r>
          </a:p>
        </p:txBody>
      </p:sp>
      <p:sp>
        <p:nvSpPr>
          <p:cNvPr id="3" name="Textplatzhalter 2"/>
          <p:cNvSpPr>
            <a:spLocks noGrp="1"/>
          </p:cNvSpPr>
          <p:nvPr>
            <p:ph type="body" idx="1"/>
          </p:nvPr>
        </p:nvSpPr>
        <p:spPr/>
        <p:txBody>
          <a:bodyPr/>
          <a:lstStyle/>
          <a:p>
            <a:endParaRPr lang="de-AT" dirty="0">
              <a:solidFill>
                <a:schemeClr val="tx1"/>
              </a:solidFill>
            </a:endParaRPr>
          </a:p>
          <a:p>
            <a:endParaRPr lang="de-AT" dirty="0"/>
          </a:p>
        </p:txBody>
      </p:sp>
      <p:sp>
        <p:nvSpPr>
          <p:cNvPr id="4" name="Fußzeilenplatzhalter 3"/>
          <p:cNvSpPr>
            <a:spLocks noGrp="1"/>
          </p:cNvSpPr>
          <p:nvPr>
            <p:ph type="ftr" idx="10"/>
          </p:nvPr>
        </p:nvSpPr>
        <p:spPr/>
        <p:txBody>
          <a:bodyPr/>
          <a:lstStyle/>
          <a:p>
            <a:r>
              <a:rPr lang="de-DE" altLang="de-DE"/>
              <a:t>18plus – Berufs- und Studienchecker</a:t>
            </a:r>
          </a:p>
          <a:p>
            <a:endParaRPr lang="de-DE" altLang="de-DE"/>
          </a:p>
        </p:txBody>
      </p:sp>
    </p:spTree>
    <p:extLst>
      <p:ext uri="{BB962C8B-B14F-4D97-AF65-F5344CB8AC3E}">
        <p14:creationId xmlns:p14="http://schemas.microsoft.com/office/powerpoint/2010/main" val="1884300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6463" y="1196752"/>
            <a:ext cx="8224838" cy="4536504"/>
          </a:xfrm>
        </p:spPr>
        <p:txBody>
          <a:bodyPr/>
          <a:lstStyle/>
          <a:p>
            <a:pPr marL="285750" indent="-285750">
              <a:buFont typeface="Wingdings" panose="05000000000000000000" pitchFamily="2" charset="2"/>
              <a:buChar char="v"/>
            </a:pPr>
            <a:r>
              <a:rPr lang="de-AT" sz="1800" dirty="0"/>
              <a:t>Die Länge des Fragebogens von </a:t>
            </a:r>
            <a:r>
              <a:rPr lang="de-AT" sz="1800" dirty="0" smtClean="0"/>
              <a:t>T4 </a:t>
            </a:r>
            <a:r>
              <a:rPr lang="de-AT" sz="1800" dirty="0"/>
              <a:t>war adäquat (</a:t>
            </a:r>
            <a:r>
              <a:rPr lang="de-AT" sz="1800" dirty="0" smtClean="0"/>
              <a:t>93 </a:t>
            </a:r>
            <a:r>
              <a:rPr lang="de-AT" sz="1800" dirty="0"/>
              <a:t>% benötigten weniger als </a:t>
            </a:r>
            <a:r>
              <a:rPr lang="de-AT" sz="1800" dirty="0" smtClean="0"/>
              <a:t>10 </a:t>
            </a:r>
            <a:r>
              <a:rPr lang="de-AT" sz="1800" dirty="0"/>
              <a:t>Minuten zum Ausfüllen</a:t>
            </a:r>
            <a:r>
              <a:rPr lang="de-AT" sz="1800" dirty="0" smtClean="0"/>
              <a:t>).</a:t>
            </a:r>
          </a:p>
          <a:p>
            <a:pPr marL="285750" indent="-285750">
              <a:buFont typeface="Wingdings" panose="05000000000000000000" pitchFamily="2" charset="2"/>
              <a:buChar char="v"/>
            </a:pPr>
            <a:r>
              <a:rPr lang="de-AT" sz="1800" dirty="0" smtClean="0"/>
              <a:t>Rücklauf kann für den letzten Erhebungszeitpunkt einer </a:t>
            </a:r>
            <a:r>
              <a:rPr lang="de-AT" sz="1800" dirty="0" err="1" smtClean="0"/>
              <a:t>Längsschnittsstudie</a:t>
            </a:r>
            <a:r>
              <a:rPr lang="de-AT" sz="1800" dirty="0" smtClean="0"/>
              <a:t> über 2,5 Jahre als gut bezeichnet werden.</a:t>
            </a:r>
          </a:p>
          <a:p>
            <a:pPr marL="285750" indent="-285750">
              <a:buFont typeface="Wingdings" panose="05000000000000000000" pitchFamily="2" charset="2"/>
              <a:buChar char="v"/>
            </a:pPr>
            <a:r>
              <a:rPr lang="de-AT" sz="1800" dirty="0" smtClean="0"/>
              <a:t>Das bei T3 erarbeitete </a:t>
            </a:r>
            <a:r>
              <a:rPr lang="de-AT" sz="1800" dirty="0" err="1" smtClean="0"/>
              <a:t>Urgenzschema</a:t>
            </a:r>
            <a:r>
              <a:rPr lang="de-AT" sz="1800" dirty="0" smtClean="0"/>
              <a:t> hat sich bewährt.</a:t>
            </a:r>
          </a:p>
          <a:p>
            <a:pPr marL="285750" indent="-285750">
              <a:buFont typeface="Wingdings" panose="05000000000000000000" pitchFamily="2" charset="2"/>
              <a:buChar char="v"/>
            </a:pPr>
            <a:r>
              <a:rPr lang="de-AT" sz="1800" dirty="0" smtClean="0"/>
              <a:t>73 % der insgesamt 504 befragten Personen befinden sich bereits in einer Ausbildungssituation oder gehen arbeiten.</a:t>
            </a:r>
          </a:p>
          <a:p>
            <a:pPr marL="285750" indent="-285750">
              <a:buFont typeface="Wingdings" panose="05000000000000000000" pitchFamily="2" charset="2"/>
              <a:buChar char="v"/>
            </a:pPr>
            <a:r>
              <a:rPr lang="de-AT" sz="1800" dirty="0" smtClean="0"/>
              <a:t>18 Prozent sind mit ihrer Berufs-/Studienwahl nicht ganz zufrieden, und etwa ein Drittel hat bereits einen Wechsel überlegt.</a:t>
            </a:r>
          </a:p>
          <a:p>
            <a:pPr marL="285750" indent="-285750">
              <a:buFont typeface="Wingdings" panose="05000000000000000000" pitchFamily="2" charset="2"/>
              <a:buChar char="v"/>
            </a:pPr>
            <a:r>
              <a:rPr lang="de-AT" sz="1800" dirty="0" smtClean="0"/>
              <a:t>63 Prozent sind mit ihrer derzeitigen Ausbildungs- bzw. Berufssituation sehr zufrieden. </a:t>
            </a:r>
          </a:p>
          <a:p>
            <a:pPr marL="285750" indent="-285750">
              <a:buFont typeface="Wingdings" panose="05000000000000000000" pitchFamily="2" charset="2"/>
              <a:buChar char="v"/>
            </a:pPr>
            <a:r>
              <a:rPr lang="de-AT" sz="1800" dirty="0" smtClean="0"/>
              <a:t>Etwa die Hälfte aller Befragten und zwei Drittel der Studierenden haben </a:t>
            </a:r>
            <a:r>
              <a:rPr lang="de-AT" sz="1800" dirty="0"/>
              <a:t>A</a:t>
            </a:r>
            <a:r>
              <a:rPr lang="de-AT" sz="1800" dirty="0" smtClean="0"/>
              <a:t>ngebote der ÖH genutzt – am häufigsten Studieren probieren und am wenigsten persönliche Beratungsgespräche.</a:t>
            </a:r>
          </a:p>
          <a:p>
            <a:pPr marL="0" indent="0"/>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6" name="Titel 1"/>
          <p:cNvSpPr>
            <a:spLocks noGrp="1"/>
          </p:cNvSpPr>
          <p:nvPr>
            <p:ph type="title"/>
          </p:nvPr>
        </p:nvSpPr>
        <p:spPr>
          <a:xfrm>
            <a:off x="457200" y="395139"/>
            <a:ext cx="8224838" cy="490066"/>
          </a:xfrm>
        </p:spPr>
        <p:txBody>
          <a:bodyPr/>
          <a:lstStyle/>
          <a:p>
            <a:pPr>
              <a:spcBef>
                <a:spcPts val="0"/>
              </a:spcBef>
              <a:spcAft>
                <a:spcPts val="1200"/>
              </a:spcAft>
            </a:pPr>
            <a:r>
              <a:rPr lang="de-AT" sz="2400" dirty="0" smtClean="0"/>
              <a:t>Zusammenfassung und Schlussfolgerungen</a:t>
            </a:r>
            <a:endParaRPr lang="de-AT" sz="1200" dirty="0"/>
          </a:p>
        </p:txBody>
      </p:sp>
    </p:spTree>
    <p:extLst>
      <p:ext uri="{BB962C8B-B14F-4D97-AF65-F5344CB8AC3E}">
        <p14:creationId xmlns:p14="http://schemas.microsoft.com/office/powerpoint/2010/main" val="29339031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86" y="1196752"/>
            <a:ext cx="8224838" cy="4752528"/>
          </a:xfrm>
        </p:spPr>
        <p:txBody>
          <a:bodyPr/>
          <a:lstStyle/>
          <a:p>
            <a:pPr marL="285750" indent="-285750">
              <a:buFont typeface="Wingdings" panose="05000000000000000000" pitchFamily="2" charset="2"/>
              <a:buChar char="v"/>
            </a:pPr>
            <a:r>
              <a:rPr lang="de-AT" sz="1800" dirty="0" smtClean="0"/>
              <a:t>Etwa ein Fünftel kann sich nicht mehr genau an die Module von 18plus erinnern, am besten sind Modul 2 und Modul 3 in Erinnerung geblieben.</a:t>
            </a:r>
          </a:p>
          <a:p>
            <a:pPr marL="285750" indent="-285750">
              <a:buFont typeface="Wingdings" panose="05000000000000000000" pitchFamily="2" charset="2"/>
              <a:buChar char="v"/>
            </a:pPr>
            <a:r>
              <a:rPr lang="de-AT" sz="1800" dirty="0" smtClean="0"/>
              <a:t>Modul 4 (Praxiskontakte) wird zum Teil nicht als 18plus zugehörig erlebt.</a:t>
            </a:r>
          </a:p>
          <a:p>
            <a:pPr marL="285750" indent="-285750">
              <a:buFont typeface="Wingdings" panose="05000000000000000000" pitchFamily="2" charset="2"/>
              <a:buChar char="v"/>
            </a:pPr>
            <a:r>
              <a:rPr lang="de-AT" sz="1800" dirty="0" smtClean="0"/>
              <a:t>Ein Drittel gibt an, das 18plus bei der Berufs-/Studienwahl geholfen hat, zwei Drittel würden das Programm weiterempfehlen.</a:t>
            </a:r>
          </a:p>
          <a:p>
            <a:pPr marL="285750" indent="-285750">
              <a:buFont typeface="Wingdings" panose="05000000000000000000" pitchFamily="2" charset="2"/>
              <a:buChar char="v"/>
            </a:pPr>
            <a:r>
              <a:rPr lang="de-AT" sz="1800" dirty="0"/>
              <a:t>In allen Skalen des Wegweisers zeigen sich zwischen T1 und </a:t>
            </a:r>
            <a:r>
              <a:rPr lang="de-AT" sz="1800" dirty="0" smtClean="0"/>
              <a:t>T4 </a:t>
            </a:r>
            <a:r>
              <a:rPr lang="de-AT" sz="1800" dirty="0"/>
              <a:t>signifikante Verbesserungen</a:t>
            </a:r>
            <a:r>
              <a:rPr lang="de-AT" sz="1800" dirty="0" smtClean="0"/>
              <a:t>.</a:t>
            </a:r>
          </a:p>
          <a:p>
            <a:pPr marL="285750" indent="-285750">
              <a:buFont typeface="Wingdings" panose="05000000000000000000" pitchFamily="2" charset="2"/>
              <a:buChar char="v"/>
            </a:pPr>
            <a:r>
              <a:rPr lang="de-AT" sz="1800" dirty="0"/>
              <a:t>In </a:t>
            </a:r>
            <a:r>
              <a:rPr lang="de-AT" sz="1800" dirty="0" smtClean="0"/>
              <a:t>drei </a:t>
            </a:r>
            <a:r>
              <a:rPr lang="de-AT" sz="1800" dirty="0"/>
              <a:t>Skalen des Wegweisers zeigen sich zwischen </a:t>
            </a:r>
            <a:r>
              <a:rPr lang="de-AT" sz="1800" dirty="0" smtClean="0"/>
              <a:t>T3 </a:t>
            </a:r>
            <a:r>
              <a:rPr lang="de-AT" sz="1800" dirty="0"/>
              <a:t>und </a:t>
            </a:r>
            <a:r>
              <a:rPr lang="de-AT" sz="1800" dirty="0" smtClean="0"/>
              <a:t>T4 </a:t>
            </a:r>
            <a:r>
              <a:rPr lang="de-AT" sz="1800" dirty="0"/>
              <a:t>signifikante Verbesserungen.</a:t>
            </a:r>
          </a:p>
          <a:p>
            <a:pPr marL="285750" indent="-285750">
              <a:buFont typeface="Wingdings" panose="05000000000000000000" pitchFamily="2" charset="2"/>
              <a:buChar char="v"/>
            </a:pPr>
            <a:r>
              <a:rPr lang="de-AT" sz="1800" dirty="0" smtClean="0"/>
              <a:t>Mit ihrer Berufs-/Studienwahl zufriedene Personen haben zu T3 und T4 tendenziell höhere Werte als unzufriedene Personen. Bei unzufriedenen Personen sinken/stagnieren die Werte von T3 auf T4.</a:t>
            </a:r>
            <a:endParaRPr lang="de-AT" sz="1800" dirty="0"/>
          </a:p>
          <a:p>
            <a:pPr marL="285750" indent="-285750">
              <a:buFont typeface="Wingdings" panose="05000000000000000000" pitchFamily="2" charset="2"/>
              <a:buChar char="v"/>
            </a:pPr>
            <a:r>
              <a:rPr lang="de-AT" sz="1800" dirty="0" smtClean="0"/>
              <a:t>Der 18plus </a:t>
            </a:r>
            <a:r>
              <a:rPr lang="de-AT" sz="1800" dirty="0"/>
              <a:t>Wegweiser </a:t>
            </a:r>
            <a:r>
              <a:rPr lang="de-AT" sz="1800" dirty="0" smtClean="0"/>
              <a:t>ist somit </a:t>
            </a:r>
            <a:r>
              <a:rPr lang="de-AT" sz="1800" dirty="0"/>
              <a:t>ein guter Prädiktor für Zufriedenheit im ersten </a:t>
            </a:r>
            <a:r>
              <a:rPr lang="de-AT" sz="1800" dirty="0" smtClean="0"/>
              <a:t>Ausbildungs-/Berufsjahr.  </a:t>
            </a:r>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5" name="Titel 1"/>
          <p:cNvSpPr>
            <a:spLocks noGrp="1"/>
          </p:cNvSpPr>
          <p:nvPr>
            <p:ph type="title"/>
          </p:nvPr>
        </p:nvSpPr>
        <p:spPr>
          <a:xfrm>
            <a:off x="485733" y="404664"/>
            <a:ext cx="8224838" cy="490066"/>
          </a:xfrm>
        </p:spPr>
        <p:txBody>
          <a:bodyPr/>
          <a:lstStyle/>
          <a:p>
            <a:pPr>
              <a:spcBef>
                <a:spcPts val="0"/>
              </a:spcBef>
              <a:spcAft>
                <a:spcPts val="1200"/>
              </a:spcAft>
            </a:pPr>
            <a:r>
              <a:rPr lang="de-AT" sz="2400" dirty="0" smtClean="0"/>
              <a:t>Zusammenfassung und Schlussfolgerungen</a:t>
            </a:r>
            <a:endParaRPr lang="de-AT" sz="1200" dirty="0"/>
          </a:p>
        </p:txBody>
      </p:sp>
    </p:spTree>
    <p:extLst>
      <p:ext uri="{BB962C8B-B14F-4D97-AF65-F5344CB8AC3E}">
        <p14:creationId xmlns:p14="http://schemas.microsoft.com/office/powerpoint/2010/main" val="1640973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412775"/>
            <a:ext cx="8363272" cy="4248473"/>
          </a:xfrm>
        </p:spPr>
        <p:txBody>
          <a:bodyPr/>
          <a:lstStyle/>
          <a:p>
            <a:pPr marL="285750" indent="-285750">
              <a:buFont typeface="Wingdings" panose="05000000000000000000" pitchFamily="2" charset="2"/>
              <a:buChar char="v"/>
            </a:pPr>
            <a:r>
              <a:rPr lang="de-AT" sz="1800" dirty="0" smtClean="0"/>
              <a:t>Maßnahmen zur </a:t>
            </a:r>
            <a:r>
              <a:rPr lang="de-AT" sz="1800" dirty="0"/>
              <a:t>V</a:t>
            </a:r>
            <a:r>
              <a:rPr lang="de-AT" sz="1800" dirty="0" smtClean="0"/>
              <a:t>erdeutlichung des Prozesscharakters von 18 Plus – z. B. Ablaufdiagramme </a:t>
            </a:r>
            <a:r>
              <a:rPr lang="de-AT" sz="1800" dirty="0"/>
              <a:t>(Wo stehe ich gerade? Was ist der nächste Schritt? Wozu ist dieser gut?“) sollte es an mehreren Stellen von 18plus geben, um den Prozesscharakter des Programms und des Berufs-/Studienwahlprozesses noch besser zu </a:t>
            </a:r>
            <a:r>
              <a:rPr lang="de-AT" sz="1800" dirty="0" smtClean="0"/>
              <a:t>verdeutlichen.</a:t>
            </a:r>
          </a:p>
          <a:p>
            <a:pPr marL="285750" indent="-285750">
              <a:buFont typeface="Wingdings" panose="05000000000000000000" pitchFamily="2" charset="2"/>
              <a:buChar char="v"/>
            </a:pPr>
            <a:r>
              <a:rPr lang="de-AT" sz="1800" dirty="0" smtClean="0">
                <a:solidFill>
                  <a:schemeClr val="tx1"/>
                </a:solidFill>
              </a:rPr>
              <a:t>„18plus Partnerschaften“ Kooperationen </a:t>
            </a:r>
            <a:r>
              <a:rPr lang="de-AT" sz="1800" dirty="0">
                <a:solidFill>
                  <a:schemeClr val="tx1"/>
                </a:solidFill>
              </a:rPr>
              <a:t>mit Universitäten, Fachhochschulen und </a:t>
            </a:r>
            <a:r>
              <a:rPr lang="de-AT" sz="1800" dirty="0" smtClean="0">
                <a:solidFill>
                  <a:schemeClr val="tx1"/>
                </a:solidFill>
              </a:rPr>
              <a:t>Ausbildungsstätten – bessere Wahrnehmung von Modul 4.</a:t>
            </a:r>
          </a:p>
          <a:p>
            <a:pPr marL="285750" indent="-285750">
              <a:buFont typeface="Wingdings" panose="05000000000000000000" pitchFamily="2" charset="2"/>
              <a:buChar char="v"/>
            </a:pPr>
            <a:r>
              <a:rPr lang="de-AT" sz="1800" dirty="0" smtClean="0">
                <a:solidFill>
                  <a:schemeClr val="tx1"/>
                </a:solidFill>
              </a:rPr>
              <a:t>Entwicklungsfokus auf Modul 2 und 3 – Lerneffekte für Modul 1 und Modul 4.</a:t>
            </a:r>
          </a:p>
          <a:p>
            <a:pPr marL="285750" indent="-285750">
              <a:buFont typeface="Wingdings" panose="05000000000000000000" pitchFamily="2" charset="2"/>
              <a:buChar char="v"/>
            </a:pPr>
            <a:r>
              <a:rPr lang="de-AT" sz="1800" dirty="0"/>
              <a:t>Adaptives Unterstützungsmodul für Personen mit niedrigen Werten im Wegweiser zu </a:t>
            </a:r>
            <a:r>
              <a:rPr lang="de-AT" sz="1800" dirty="0" smtClean="0"/>
              <a:t>T3.</a:t>
            </a:r>
          </a:p>
          <a:p>
            <a:pPr marL="285750" indent="-285750">
              <a:buFont typeface="Wingdings" panose="05000000000000000000" pitchFamily="2" charset="2"/>
              <a:buChar char="v"/>
            </a:pPr>
            <a:r>
              <a:rPr lang="de-AT" sz="1800" dirty="0" smtClean="0"/>
              <a:t>Unterstützungsmaßnahmen für mit der Berufs-/Studienwahl Unzufriedene.</a:t>
            </a:r>
          </a:p>
          <a:p>
            <a:pPr marL="285750" indent="-285750">
              <a:buFont typeface="Wingdings" panose="05000000000000000000" pitchFamily="2" charset="2"/>
              <a:buChar char="v"/>
            </a:pPr>
            <a:r>
              <a:rPr lang="de-AT" sz="1800" dirty="0" smtClean="0"/>
              <a:t>Maßnahmen zur flächendeckenden und standardisierten Umsetzung von 18plus</a:t>
            </a:r>
            <a:endParaRPr lang="de-AT" sz="1800" dirty="0"/>
          </a:p>
          <a:p>
            <a:pPr marL="285750" indent="-285750">
              <a:buFont typeface="Wingdings" panose="05000000000000000000" pitchFamily="2" charset="2"/>
              <a:buChar char="v"/>
            </a:pPr>
            <a:r>
              <a:rPr lang="de-AT" sz="1800" dirty="0" smtClean="0"/>
              <a:t>Berufsorientierung im Zeitalter der Digitalisierung – z. B. Buddy-App </a:t>
            </a:r>
            <a:r>
              <a:rPr lang="de-AT" sz="1800" dirty="0"/>
              <a:t>könnte den gesamten Berufs-/Studienwahlprozess </a:t>
            </a:r>
            <a:r>
              <a:rPr lang="de-AT" sz="1800" dirty="0" smtClean="0"/>
              <a:t>begleiten.</a:t>
            </a:r>
          </a:p>
          <a:p>
            <a:pPr marL="285750" indent="-285750">
              <a:buFont typeface="Wingdings" panose="05000000000000000000" pitchFamily="2" charset="2"/>
              <a:buChar char="v"/>
            </a:pPr>
            <a:endParaRPr lang="de-AT" sz="1800" dirty="0">
              <a:solidFill>
                <a:schemeClr val="tx1"/>
              </a:solidFill>
            </a:endParaRPr>
          </a:p>
          <a:p>
            <a:pPr marL="285750" indent="-285750">
              <a:buFont typeface="Wingdings" panose="05000000000000000000" pitchFamily="2" charset="2"/>
              <a:buChar char="v"/>
            </a:pPr>
            <a:endParaRPr lang="de-AT" sz="1800" dirty="0" smtClean="0"/>
          </a:p>
          <a:p>
            <a:pPr marL="0" indent="0"/>
            <a:endParaRPr lang="de-AT" sz="18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5" name="Titel 1"/>
          <p:cNvSpPr>
            <a:spLocks noGrp="1"/>
          </p:cNvSpPr>
          <p:nvPr>
            <p:ph type="title"/>
          </p:nvPr>
        </p:nvSpPr>
        <p:spPr>
          <a:xfrm>
            <a:off x="485733" y="404664"/>
            <a:ext cx="8224838" cy="490066"/>
          </a:xfrm>
        </p:spPr>
        <p:txBody>
          <a:bodyPr/>
          <a:lstStyle/>
          <a:p>
            <a:pPr>
              <a:spcBef>
                <a:spcPts val="0"/>
              </a:spcBef>
              <a:spcAft>
                <a:spcPts val="1200"/>
              </a:spcAft>
            </a:pPr>
            <a:r>
              <a:rPr lang="de-AT" sz="2400" dirty="0" smtClean="0"/>
              <a:t>Handlungsempfehlungen und Visionen</a:t>
            </a:r>
            <a:endParaRPr lang="de-AT" sz="1200" dirty="0"/>
          </a:p>
        </p:txBody>
      </p:sp>
    </p:spTree>
    <p:extLst>
      <p:ext uri="{BB962C8B-B14F-4D97-AF65-F5344CB8AC3E}">
        <p14:creationId xmlns:p14="http://schemas.microsoft.com/office/powerpoint/2010/main" val="1023568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2492896"/>
            <a:ext cx="8224838" cy="1138237"/>
          </a:xfrm>
        </p:spPr>
        <p:txBody>
          <a:bodyPr/>
          <a:lstStyle/>
          <a:p>
            <a:r>
              <a:rPr lang="de-AT" sz="2800" dirty="0"/>
              <a:t>Herzlichen Dank für Ihre Aufmerksamkeit</a:t>
            </a:r>
            <a:r>
              <a:rPr lang="de-AT" sz="2000" dirty="0"/>
              <a:t/>
            </a:r>
            <a:br>
              <a:rPr lang="de-AT" sz="2000" dirty="0"/>
            </a:br>
            <a:r>
              <a:rPr lang="de-AT" sz="2000" dirty="0"/>
              <a:t/>
            </a:r>
            <a:br>
              <a:rPr lang="de-AT" sz="2000" dirty="0"/>
            </a:br>
            <a:endParaRPr lang="de-AT" sz="2000" dirty="0"/>
          </a:p>
        </p:txBody>
      </p:sp>
      <p:sp>
        <p:nvSpPr>
          <p:cNvPr id="4" name="Fußzeilenplatzhalter 3"/>
          <p:cNvSpPr>
            <a:spLocks noGrp="1"/>
          </p:cNvSpPr>
          <p:nvPr>
            <p:ph type="ftr" idx="10"/>
          </p:nvPr>
        </p:nvSpPr>
        <p:spPr/>
        <p:txBody>
          <a:bodyPr/>
          <a:lstStyle/>
          <a:p>
            <a:r>
              <a:rPr lang="de-DE" altLang="de-DE"/>
              <a:t>18plus – Berufs- und Studienchecker</a:t>
            </a:r>
          </a:p>
        </p:txBody>
      </p:sp>
    </p:spTree>
    <p:extLst>
      <p:ext uri="{BB962C8B-B14F-4D97-AF65-F5344CB8AC3E}">
        <p14:creationId xmlns:p14="http://schemas.microsoft.com/office/powerpoint/2010/main" val="2838253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smtClean="0"/>
              <a:t>Rücklauf T1 bis T4</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8" name="Diagramm 7"/>
          <p:cNvGraphicFramePr>
            <a:graphicFrameLocks/>
          </p:cNvGraphicFramePr>
          <p:nvPr>
            <p:extLst>
              <p:ext uri="{D42A27DB-BD31-4B8C-83A1-F6EECF244321}">
                <p14:modId xmlns:p14="http://schemas.microsoft.com/office/powerpoint/2010/main" val="1494936441"/>
              </p:ext>
            </p:extLst>
          </p:nvPr>
        </p:nvGraphicFramePr>
        <p:xfrm>
          <a:off x="457200" y="1340768"/>
          <a:ext cx="8352928" cy="3983674"/>
        </p:xfrm>
        <a:graphic>
          <a:graphicData uri="http://schemas.openxmlformats.org/drawingml/2006/chart">
            <c:chart xmlns:c="http://schemas.openxmlformats.org/drawingml/2006/chart" xmlns:r="http://schemas.openxmlformats.org/officeDocument/2006/relationships" r:id="rId3"/>
          </a:graphicData>
        </a:graphic>
      </p:graphicFrame>
      <p:sp>
        <p:nvSpPr>
          <p:cNvPr id="11" name="Legende mit Linie 3 10"/>
          <p:cNvSpPr/>
          <p:nvPr/>
        </p:nvSpPr>
        <p:spPr bwMode="auto">
          <a:xfrm>
            <a:off x="4680012" y="1124744"/>
            <a:ext cx="3240360" cy="792088"/>
          </a:xfrm>
          <a:prstGeom prst="borderCallout3">
            <a:avLst>
              <a:gd name="adj1" fmla="val 44862"/>
              <a:gd name="adj2" fmla="val -270"/>
              <a:gd name="adj3" fmla="val 43488"/>
              <a:gd name="adj4" fmla="val -18347"/>
              <a:gd name="adj5" fmla="val 98488"/>
              <a:gd name="adj6" fmla="val -18365"/>
              <a:gd name="adj7" fmla="val 200093"/>
              <a:gd name="adj8" fmla="val 76469"/>
            </a:avLst>
          </a:prstGeom>
          <a:solidFill>
            <a:schemeClr val="bg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de-AT" sz="1600" b="0" i="0" u="none" strike="noStrike" cap="none" normalizeH="0" baseline="0" dirty="0" smtClean="0">
                <a:ln>
                  <a:noFill/>
                </a:ln>
                <a:solidFill>
                  <a:schemeClr val="tx1"/>
                </a:solidFill>
                <a:effectLst/>
                <a:latin typeface="+mn-lt"/>
                <a:ea typeface="MS PGothic" pitchFamily="32" charset="-128"/>
              </a:rPr>
              <a:t>1. Studien-/Berufswahl 2019 noch</a:t>
            </a:r>
            <a:r>
              <a:rPr kumimoji="0" lang="de-AT" sz="1600" b="0" i="0" u="none" strike="noStrike" cap="none" normalizeH="0" dirty="0" smtClean="0">
                <a:ln>
                  <a:noFill/>
                </a:ln>
                <a:solidFill>
                  <a:schemeClr val="tx1"/>
                </a:solidFill>
                <a:effectLst/>
                <a:latin typeface="+mn-lt"/>
                <a:ea typeface="MS PGothic" pitchFamily="32" charset="-128"/>
              </a:rPr>
              <a:t> nicht getroffen (z. B. Präsenz-dienst, Auszeit, etc.)</a:t>
            </a:r>
            <a:endParaRPr kumimoji="0" lang="de-AT" sz="1600" b="0" i="0" u="none" strike="noStrike" cap="none" normalizeH="0" baseline="0" dirty="0" smtClean="0">
              <a:ln>
                <a:noFill/>
              </a:ln>
              <a:solidFill>
                <a:schemeClr val="bg1"/>
              </a:solidFill>
              <a:effectLst/>
              <a:latin typeface="+mn-lt"/>
              <a:ea typeface="MS PGothic" pitchFamily="32" charset="-128"/>
            </a:endParaRPr>
          </a:p>
        </p:txBody>
      </p:sp>
      <p:sp>
        <p:nvSpPr>
          <p:cNvPr id="7" name="Legende mit Linie 3 6"/>
          <p:cNvSpPr/>
          <p:nvPr/>
        </p:nvSpPr>
        <p:spPr bwMode="auto">
          <a:xfrm rot="10800000" flipV="1">
            <a:off x="4034693" y="5324442"/>
            <a:ext cx="4530998" cy="792088"/>
          </a:xfrm>
          <a:prstGeom prst="borderCallout3">
            <a:avLst>
              <a:gd name="adj1" fmla="val 44862"/>
              <a:gd name="adj2" fmla="val -270"/>
              <a:gd name="adj3" fmla="val 46236"/>
              <a:gd name="adj4" fmla="val -4520"/>
              <a:gd name="adj5" fmla="val -156022"/>
              <a:gd name="adj6" fmla="val -3938"/>
              <a:gd name="adj7" fmla="val -155852"/>
              <a:gd name="adj8" fmla="val 5915"/>
            </a:avLst>
          </a:prstGeom>
          <a:solidFill>
            <a:schemeClr val="bg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de-AT" sz="1600" dirty="0">
                <a:solidFill>
                  <a:schemeClr val="tx1"/>
                </a:solidFill>
              </a:rPr>
              <a:t>Bei der Nacherhebung 2020 haben 72 der 135 Personen, die 2019 ihre erste Studien-/Berufswahl noch nicht getroffen hatten T4 komplett </a:t>
            </a:r>
            <a:r>
              <a:rPr lang="de-AT" sz="1600" dirty="0" smtClean="0">
                <a:solidFill>
                  <a:schemeClr val="tx1"/>
                </a:solidFill>
              </a:rPr>
              <a:t>ausgefüllt.</a:t>
            </a:r>
            <a:endParaRPr lang="de-AT" sz="1600" dirty="0">
              <a:solidFill>
                <a:schemeClr val="tx1"/>
              </a:solidFill>
            </a:endParaRPr>
          </a:p>
        </p:txBody>
      </p:sp>
      <p:cxnSp>
        <p:nvCxnSpPr>
          <p:cNvPr id="5" name="Gerade Verbindung mit Pfeil 4"/>
          <p:cNvCxnSpPr/>
          <p:nvPr/>
        </p:nvCxnSpPr>
        <p:spPr bwMode="auto">
          <a:xfrm>
            <a:off x="7452320" y="2924944"/>
            <a:ext cx="720080" cy="1008112"/>
          </a:xfrm>
          <a:prstGeom prst="straightConnector1">
            <a:avLst/>
          </a:prstGeom>
          <a:solidFill>
            <a:srgbClr val="00B8FF"/>
          </a:solidFill>
          <a:ln w="22225" cap="flat" cmpd="sng" algn="ctr">
            <a:solidFill>
              <a:srgbClr val="76923C"/>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358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Zeitpunkt des Ausfüllens von </a:t>
            </a:r>
            <a:r>
              <a:rPr lang="de-AT" sz="2400" dirty="0" smtClean="0"/>
              <a:t>T1 bis T4</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6" name="Rechteck 5"/>
          <p:cNvSpPr/>
          <p:nvPr/>
        </p:nvSpPr>
        <p:spPr>
          <a:xfrm>
            <a:off x="971600" y="5561281"/>
            <a:ext cx="7548166" cy="646331"/>
          </a:xfrm>
          <a:prstGeom prst="rect">
            <a:avLst/>
          </a:prstGeom>
        </p:spPr>
        <p:txBody>
          <a:bodyPr wrap="square">
            <a:spAutoFit/>
          </a:bodyPr>
          <a:lstStyle/>
          <a:p>
            <a:pPr marL="0" lvl="0" indent="0"/>
            <a:r>
              <a:rPr lang="de-AT" dirty="0">
                <a:solidFill>
                  <a:schemeClr val="tx1"/>
                </a:solidFill>
                <a:latin typeface="+mn-lt"/>
              </a:rPr>
              <a:t>892 Personen füllten T1, 646 Personen </a:t>
            </a:r>
            <a:r>
              <a:rPr lang="de-AT" dirty="0" smtClean="0">
                <a:solidFill>
                  <a:schemeClr val="tx1"/>
                </a:solidFill>
                <a:latin typeface="+mn-lt"/>
              </a:rPr>
              <a:t>T2, </a:t>
            </a:r>
            <a:r>
              <a:rPr lang="de-AT" dirty="0">
                <a:solidFill>
                  <a:schemeClr val="tx1"/>
                </a:solidFill>
                <a:latin typeface="+mn-lt"/>
              </a:rPr>
              <a:t>541 Personen </a:t>
            </a:r>
            <a:r>
              <a:rPr lang="de-AT" dirty="0" smtClean="0">
                <a:solidFill>
                  <a:schemeClr val="tx1"/>
                </a:solidFill>
                <a:latin typeface="+mn-lt"/>
              </a:rPr>
              <a:t>T3 und 504 Personen T4 2019 und 72 Personen T4 2020  </a:t>
            </a:r>
            <a:r>
              <a:rPr lang="de-AT" dirty="0">
                <a:solidFill>
                  <a:schemeClr val="tx1"/>
                </a:solidFill>
                <a:latin typeface="+mn-lt"/>
              </a:rPr>
              <a:t>vollständig aus.</a:t>
            </a:r>
          </a:p>
        </p:txBody>
      </p:sp>
      <p:graphicFrame>
        <p:nvGraphicFramePr>
          <p:cNvPr id="8" name="Diagramm 7"/>
          <p:cNvGraphicFramePr>
            <a:graphicFrameLocks/>
          </p:cNvGraphicFramePr>
          <p:nvPr>
            <p:extLst>
              <p:ext uri="{D42A27DB-BD31-4B8C-83A1-F6EECF244321}">
                <p14:modId xmlns:p14="http://schemas.microsoft.com/office/powerpoint/2010/main" val="2945146734"/>
              </p:ext>
            </p:extLst>
          </p:nvPr>
        </p:nvGraphicFramePr>
        <p:xfrm>
          <a:off x="899592" y="1340768"/>
          <a:ext cx="7620173" cy="407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4838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err="1"/>
              <a:t>Reminder</a:t>
            </a:r>
            <a:r>
              <a:rPr lang="de-AT" sz="2400" dirty="0"/>
              <a:t> und Zeitpunkt des Ausfüllens von </a:t>
            </a:r>
            <a:r>
              <a:rPr lang="de-AT" sz="2400" dirty="0" smtClean="0"/>
              <a:t>T4 </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6" name="Rechteck 5"/>
          <p:cNvSpPr/>
          <p:nvPr/>
        </p:nvSpPr>
        <p:spPr>
          <a:xfrm>
            <a:off x="971600" y="5802352"/>
            <a:ext cx="7548166" cy="369332"/>
          </a:xfrm>
          <a:prstGeom prst="rect">
            <a:avLst/>
          </a:prstGeom>
        </p:spPr>
        <p:txBody>
          <a:bodyPr wrap="square">
            <a:spAutoFit/>
          </a:bodyPr>
          <a:lstStyle/>
          <a:p>
            <a:pPr marL="0" lvl="0" indent="0" algn="ctr"/>
            <a:r>
              <a:rPr lang="de-AT" dirty="0" smtClean="0">
                <a:solidFill>
                  <a:schemeClr val="tx1"/>
                </a:solidFill>
                <a:latin typeface="+mn-lt"/>
              </a:rPr>
              <a:t>504 </a:t>
            </a:r>
            <a:r>
              <a:rPr lang="de-AT" dirty="0">
                <a:solidFill>
                  <a:schemeClr val="tx1"/>
                </a:solidFill>
                <a:latin typeface="+mn-lt"/>
              </a:rPr>
              <a:t>Personen füllten </a:t>
            </a:r>
            <a:r>
              <a:rPr lang="de-AT" dirty="0" smtClean="0">
                <a:solidFill>
                  <a:schemeClr val="tx1"/>
                </a:solidFill>
                <a:latin typeface="+mn-lt"/>
              </a:rPr>
              <a:t>T4 </a:t>
            </a:r>
            <a:r>
              <a:rPr lang="de-AT" dirty="0">
                <a:solidFill>
                  <a:schemeClr val="tx1"/>
                </a:solidFill>
                <a:latin typeface="+mn-lt"/>
              </a:rPr>
              <a:t>vollständig </a:t>
            </a:r>
            <a:r>
              <a:rPr lang="de-AT" dirty="0" smtClean="0">
                <a:solidFill>
                  <a:schemeClr val="tx1"/>
                </a:solidFill>
                <a:latin typeface="+mn-lt"/>
              </a:rPr>
              <a:t>aus (exklusive Nacherhebung 2020)</a:t>
            </a:r>
            <a:endParaRPr lang="de-AT" dirty="0">
              <a:solidFill>
                <a:schemeClr val="tx1"/>
              </a:solidFill>
              <a:latin typeface="+mn-lt"/>
            </a:endParaRPr>
          </a:p>
        </p:txBody>
      </p:sp>
      <p:graphicFrame>
        <p:nvGraphicFramePr>
          <p:cNvPr id="9" name="Diagramm 8"/>
          <p:cNvGraphicFramePr>
            <a:graphicFrameLocks/>
          </p:cNvGraphicFramePr>
          <p:nvPr>
            <p:extLst>
              <p:ext uri="{D42A27DB-BD31-4B8C-83A1-F6EECF244321}">
                <p14:modId xmlns:p14="http://schemas.microsoft.com/office/powerpoint/2010/main" val="2089742998"/>
              </p:ext>
            </p:extLst>
          </p:nvPr>
        </p:nvGraphicFramePr>
        <p:xfrm>
          <a:off x="539552" y="949371"/>
          <a:ext cx="8424936" cy="48529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04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a:t>Ausfülldauer von </a:t>
            </a:r>
            <a:r>
              <a:rPr lang="de-AT" sz="2400" dirty="0" smtClean="0"/>
              <a:t>T4 </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sp>
        <p:nvSpPr>
          <p:cNvPr id="6" name="Rechteck 5"/>
          <p:cNvSpPr/>
          <p:nvPr/>
        </p:nvSpPr>
        <p:spPr>
          <a:xfrm>
            <a:off x="899592" y="5589240"/>
            <a:ext cx="7548166" cy="400110"/>
          </a:xfrm>
          <a:prstGeom prst="rect">
            <a:avLst/>
          </a:prstGeom>
        </p:spPr>
        <p:txBody>
          <a:bodyPr wrap="square">
            <a:spAutoFit/>
          </a:bodyPr>
          <a:lstStyle/>
          <a:p>
            <a:pPr marL="0" lvl="0" indent="0"/>
            <a:r>
              <a:rPr lang="de-AT" dirty="0" smtClean="0">
                <a:solidFill>
                  <a:schemeClr val="tx1"/>
                </a:solidFill>
                <a:latin typeface="+mn-lt"/>
              </a:rPr>
              <a:t>93% </a:t>
            </a:r>
            <a:r>
              <a:rPr lang="de-AT" dirty="0">
                <a:solidFill>
                  <a:schemeClr val="tx1"/>
                </a:solidFill>
                <a:latin typeface="+mn-lt"/>
              </a:rPr>
              <a:t>benötigten nicht länger als </a:t>
            </a:r>
            <a:r>
              <a:rPr lang="de-AT" sz="2000" dirty="0">
                <a:solidFill>
                  <a:schemeClr val="tx1"/>
                </a:solidFill>
                <a:latin typeface="+mn-lt"/>
              </a:rPr>
              <a:t>10</a:t>
            </a:r>
            <a:r>
              <a:rPr lang="de-AT" dirty="0">
                <a:solidFill>
                  <a:schemeClr val="tx1"/>
                </a:solidFill>
                <a:latin typeface="+mn-lt"/>
              </a:rPr>
              <a:t> Minuten zum Ausfüllen.</a:t>
            </a:r>
          </a:p>
        </p:txBody>
      </p:sp>
      <p:graphicFrame>
        <p:nvGraphicFramePr>
          <p:cNvPr id="7" name="Diagramm 6"/>
          <p:cNvGraphicFramePr>
            <a:graphicFrameLocks/>
          </p:cNvGraphicFramePr>
          <p:nvPr>
            <p:extLst>
              <p:ext uri="{D42A27DB-BD31-4B8C-83A1-F6EECF244321}">
                <p14:modId xmlns:p14="http://schemas.microsoft.com/office/powerpoint/2010/main" val="774772997"/>
              </p:ext>
            </p:extLst>
          </p:nvPr>
        </p:nvGraphicFramePr>
        <p:xfrm>
          <a:off x="719572" y="902970"/>
          <a:ext cx="7908206" cy="43192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4334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4838" cy="490066"/>
          </a:xfrm>
        </p:spPr>
        <p:txBody>
          <a:bodyPr/>
          <a:lstStyle/>
          <a:p>
            <a:pPr>
              <a:spcBef>
                <a:spcPts val="0"/>
              </a:spcBef>
              <a:spcAft>
                <a:spcPts val="1200"/>
              </a:spcAft>
            </a:pPr>
            <a:r>
              <a:rPr lang="de-AT" sz="2400" dirty="0" smtClean="0"/>
              <a:t>T4 </a:t>
            </a:r>
            <a:r>
              <a:rPr lang="de-AT" sz="2400" dirty="0"/>
              <a:t>im Längsschnitt</a:t>
            </a:r>
            <a:endParaRPr lang="de-AT" sz="1200" dirty="0"/>
          </a:p>
        </p:txBody>
      </p:sp>
      <p:sp>
        <p:nvSpPr>
          <p:cNvPr id="4" name="Fußzeilenplatzhalter 3"/>
          <p:cNvSpPr>
            <a:spLocks noGrp="1"/>
          </p:cNvSpPr>
          <p:nvPr>
            <p:ph type="ftr" idx="10"/>
          </p:nvPr>
        </p:nvSpPr>
        <p:spPr/>
        <p:txBody>
          <a:bodyPr/>
          <a:lstStyle/>
          <a:p>
            <a:r>
              <a:rPr lang="de-DE" altLang="de-DE"/>
              <a:t>18plus – Berufs- und Studienchecker</a:t>
            </a:r>
          </a:p>
        </p:txBody>
      </p:sp>
      <p:graphicFrame>
        <p:nvGraphicFramePr>
          <p:cNvPr id="7" name="Tabelle 6"/>
          <p:cNvGraphicFramePr>
            <a:graphicFrameLocks noGrp="1"/>
          </p:cNvGraphicFramePr>
          <p:nvPr>
            <p:extLst>
              <p:ext uri="{D42A27DB-BD31-4B8C-83A1-F6EECF244321}">
                <p14:modId xmlns:p14="http://schemas.microsoft.com/office/powerpoint/2010/main" val="3693469705"/>
              </p:ext>
            </p:extLst>
          </p:nvPr>
        </p:nvGraphicFramePr>
        <p:xfrm>
          <a:off x="457200" y="968323"/>
          <a:ext cx="4762872" cy="4870360"/>
        </p:xfrm>
        <a:graphic>
          <a:graphicData uri="http://schemas.openxmlformats.org/drawingml/2006/table">
            <a:tbl>
              <a:tblPr>
                <a:tableStyleId>{5C22544A-7EE6-4342-B048-85BDC9FD1C3A}</a:tableStyleId>
              </a:tblPr>
              <a:tblGrid>
                <a:gridCol w="2461271"/>
                <a:gridCol w="2301601"/>
              </a:tblGrid>
              <a:tr h="421115">
                <a:tc>
                  <a:txBody>
                    <a:bodyPr/>
                    <a:lstStyle/>
                    <a:p>
                      <a:pPr algn="ctr" fontAlgn="b"/>
                      <a:r>
                        <a:rPr lang="de-AT" sz="1600" u="none" strike="noStrike" dirty="0" smtClean="0">
                          <a:effectLst/>
                        </a:rPr>
                        <a:t>Teilnahme</a:t>
                      </a:r>
                      <a:endParaRPr lang="de-AT" sz="1600" b="1" i="0" u="none" strike="noStrike" dirty="0">
                        <a:solidFill>
                          <a:srgbClr val="000000"/>
                        </a:solidFill>
                        <a:effectLst/>
                        <a:latin typeface="Calibri" panose="020F0502020204030204" pitchFamily="34" charset="0"/>
                      </a:endParaRPr>
                    </a:p>
                  </a:txBody>
                  <a:tcPr marL="6350" marR="6350" marT="72000" marB="72000" anchor="b">
                    <a:solidFill>
                      <a:schemeClr val="accent3">
                        <a:lumMod val="75000"/>
                      </a:schemeClr>
                    </a:solidFill>
                  </a:tcPr>
                </a:tc>
                <a:tc>
                  <a:txBody>
                    <a:bodyPr/>
                    <a:lstStyle/>
                    <a:p>
                      <a:pPr algn="ctr" fontAlgn="b"/>
                      <a:r>
                        <a:rPr lang="de-AT" sz="1600" u="none" strike="noStrike" dirty="0" smtClean="0">
                          <a:effectLst/>
                        </a:rPr>
                        <a:t>Personen</a:t>
                      </a:r>
                      <a:endParaRPr lang="de-AT" sz="1600" b="1" i="0" u="none" strike="noStrike" dirty="0">
                        <a:solidFill>
                          <a:srgbClr val="000000"/>
                        </a:solidFill>
                        <a:effectLst/>
                        <a:latin typeface="Calibri" panose="020F0502020204030204" pitchFamily="34" charset="0"/>
                      </a:endParaRPr>
                    </a:p>
                  </a:txBody>
                  <a:tcPr marL="6350" marR="6350" marT="72000" marB="72000" anchor="b">
                    <a:solidFill>
                      <a:schemeClr val="accent3">
                        <a:lumMod val="75000"/>
                      </a:schemeClr>
                    </a:solidFill>
                  </a:tcPr>
                </a:tc>
              </a:tr>
              <a:tr h="322495">
                <a:tc>
                  <a:txBody>
                    <a:bodyPr/>
                    <a:lstStyle/>
                    <a:p>
                      <a:pPr algn="l" fontAlgn="b"/>
                      <a:r>
                        <a:rPr lang="de-AT" sz="1500" u="none" strike="noStrike" dirty="0">
                          <a:effectLst/>
                        </a:rPr>
                        <a:t>T0 + T1 + T2 + 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148</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T0 +T2 + 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60</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T2 + 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2</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chemeClr val="accent6">
                        <a:lumMod val="20000"/>
                        <a:lumOff val="80000"/>
                      </a:schemeClr>
                    </a:solidFill>
                  </a:tcPr>
                </a:tc>
              </a:tr>
              <a:tr h="322495">
                <a:tc>
                  <a:txBody>
                    <a:bodyPr/>
                    <a:lstStyle/>
                    <a:p>
                      <a:pPr algn="l" fontAlgn="b"/>
                      <a:r>
                        <a:rPr lang="de-AT" sz="1500" u="none" strike="noStrike" dirty="0">
                          <a:effectLst/>
                        </a:rPr>
                        <a:t>T0 + T1 + 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31</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T1 + 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a:effectLst/>
                        </a:rPr>
                        <a:t>1</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chemeClr val="accent6">
                        <a:lumMod val="20000"/>
                        <a:lumOff val="80000"/>
                      </a:schemeClr>
                    </a:solidFill>
                  </a:tcPr>
                </a:tc>
              </a:tr>
              <a:tr h="289460">
                <a:tc>
                  <a:txBody>
                    <a:bodyPr/>
                    <a:lstStyle/>
                    <a:p>
                      <a:pPr algn="l" fontAlgn="b"/>
                      <a:r>
                        <a:rPr lang="de-AT" sz="1500" u="none" strike="noStrike" dirty="0" smtClean="0">
                          <a:effectLst/>
                        </a:rPr>
                        <a:t>T1 </a:t>
                      </a:r>
                      <a:r>
                        <a:rPr lang="de-AT" sz="1500" u="none" strike="noStrike" dirty="0">
                          <a:effectLst/>
                        </a:rPr>
                        <a:t>+ </a:t>
                      </a:r>
                      <a:r>
                        <a:rPr lang="de-AT" sz="1500" u="none" strike="noStrike" dirty="0" smtClean="0">
                          <a:effectLst/>
                        </a:rPr>
                        <a:t>T2 </a:t>
                      </a:r>
                      <a:r>
                        <a:rPr lang="de-AT" sz="1500" u="none" strike="noStrike" dirty="0">
                          <a:effectLst/>
                        </a:rPr>
                        <a:t>+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1</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chemeClr val="accent6">
                        <a:lumMod val="20000"/>
                        <a:lumOff val="80000"/>
                      </a:schemeClr>
                    </a:solidFill>
                  </a:tcPr>
                </a:tc>
              </a:tr>
              <a:tr h="289460">
                <a:tc>
                  <a:txBody>
                    <a:bodyPr/>
                    <a:lstStyle/>
                    <a:p>
                      <a:pPr algn="l" fontAlgn="b"/>
                      <a:r>
                        <a:rPr lang="de-AT" sz="1500" u="none" strike="noStrike" dirty="0">
                          <a:effectLst/>
                        </a:rPr>
                        <a:t>T0 + 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38</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T3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a:effectLst/>
                        </a:rPr>
                        <a:t>1</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chemeClr val="accent6">
                        <a:lumMod val="20000"/>
                        <a:lumOff val="80000"/>
                      </a:schemeClr>
                    </a:solidFill>
                  </a:tcPr>
                </a:tc>
              </a:tr>
              <a:tr h="322495">
                <a:tc>
                  <a:txBody>
                    <a:bodyPr/>
                    <a:lstStyle/>
                    <a:p>
                      <a:pPr algn="l" fontAlgn="b"/>
                      <a:r>
                        <a:rPr lang="de-AT" sz="1500" u="none" strike="noStrike" dirty="0">
                          <a:effectLst/>
                        </a:rPr>
                        <a:t>T0+T1+T2+T4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17</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T0 +T2 +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17</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T0 + T1 +T4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35</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dirty="0">
                          <a:effectLst/>
                        </a:rPr>
                        <a:t>T0+T4</a:t>
                      </a:r>
                      <a:endParaRPr lang="de-AT" sz="1500" b="0" i="0" u="none" strike="noStrike" dirty="0">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84</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rgbClr val="CBECDE"/>
                    </a:solidFill>
                  </a:tcPr>
                </a:tc>
              </a:tr>
              <a:tr h="322495">
                <a:tc>
                  <a:txBody>
                    <a:bodyPr/>
                    <a:lstStyle/>
                    <a:p>
                      <a:pPr algn="l" fontAlgn="b"/>
                      <a:r>
                        <a:rPr lang="de-AT" sz="1500" u="none" strike="noStrike">
                          <a:effectLst/>
                        </a:rPr>
                        <a:t>T4</a:t>
                      </a:r>
                      <a:endParaRPr lang="de-AT" sz="1500" b="0" i="0" u="none" strike="noStrike">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a:effectLst/>
                        </a:rPr>
                        <a:t>5</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chemeClr val="accent6">
                        <a:lumMod val="20000"/>
                        <a:lumOff val="80000"/>
                      </a:schemeClr>
                    </a:solidFill>
                  </a:tcPr>
                </a:tc>
              </a:tr>
              <a:tr h="289460">
                <a:tc>
                  <a:txBody>
                    <a:bodyPr/>
                    <a:lstStyle/>
                    <a:p>
                      <a:pPr algn="l" fontAlgn="b"/>
                      <a:r>
                        <a:rPr lang="de-AT" sz="1500" u="none" strike="noStrike">
                          <a:effectLst/>
                        </a:rPr>
                        <a:t> </a:t>
                      </a:r>
                      <a:endParaRPr lang="de-AT" sz="1500" b="0" i="0" u="none" strike="noStrike">
                        <a:solidFill>
                          <a:srgbClr val="000000"/>
                        </a:solidFill>
                        <a:effectLst/>
                        <a:latin typeface="Calibri" panose="020F0502020204030204" pitchFamily="34" charset="0"/>
                      </a:endParaRPr>
                    </a:p>
                  </a:txBody>
                  <a:tcPr marL="6350" marR="6350" marT="36000" marB="36000" anchor="b">
                    <a:solidFill>
                      <a:schemeClr val="accent6">
                        <a:lumMod val="20000"/>
                        <a:lumOff val="80000"/>
                      </a:schemeClr>
                    </a:solidFill>
                  </a:tcPr>
                </a:tc>
                <a:tc>
                  <a:txBody>
                    <a:bodyPr/>
                    <a:lstStyle/>
                    <a:p>
                      <a:pPr algn="r" fontAlgn="b"/>
                      <a:r>
                        <a:rPr lang="de-AT" sz="1500" u="none" strike="noStrike" dirty="0" smtClean="0">
                          <a:effectLst/>
                        </a:rPr>
                        <a:t>440</a:t>
                      </a:r>
                      <a:endParaRPr lang="de-AT" sz="1500" b="0" i="0" u="none" strike="noStrike" dirty="0">
                        <a:solidFill>
                          <a:srgbClr val="000000"/>
                        </a:solidFill>
                        <a:effectLst/>
                        <a:latin typeface="Calibri" panose="020F0502020204030204" pitchFamily="34" charset="0"/>
                      </a:endParaRPr>
                    </a:p>
                  </a:txBody>
                  <a:tcPr marL="6350" marR="1152000" marT="36000" marB="36000" anchor="b">
                    <a:solidFill>
                      <a:schemeClr val="accent6">
                        <a:lumMod val="20000"/>
                        <a:lumOff val="80000"/>
                      </a:schemeClr>
                    </a:solidFill>
                  </a:tcPr>
                </a:tc>
              </a:tr>
            </a:tbl>
          </a:graphicData>
        </a:graphic>
      </p:graphicFrame>
      <p:sp>
        <p:nvSpPr>
          <p:cNvPr id="9" name="Legende mit Linie 1 8"/>
          <p:cNvSpPr/>
          <p:nvPr/>
        </p:nvSpPr>
        <p:spPr bwMode="auto">
          <a:xfrm>
            <a:off x="6156176" y="1164081"/>
            <a:ext cx="2453854" cy="923816"/>
          </a:xfrm>
          <a:prstGeom prst="borderCallout1">
            <a:avLst>
              <a:gd name="adj1" fmla="val 42128"/>
              <a:gd name="adj2" fmla="val -488"/>
              <a:gd name="adj3" fmla="val 41092"/>
              <a:gd name="adj4" fmla="val -39421"/>
            </a:avLst>
          </a:prstGeom>
          <a:solidFill>
            <a:schemeClr val="bg1"/>
          </a:solidFill>
          <a:ln w="25400" cap="flat" cmpd="sng" algn="ctr">
            <a:solidFill>
              <a:srgbClr val="76923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lvl="0" indent="0"/>
            <a:r>
              <a:rPr lang="de-AT" dirty="0" smtClean="0">
                <a:solidFill>
                  <a:schemeClr val="tx1"/>
                </a:solidFill>
              </a:rPr>
              <a:t>148 </a:t>
            </a:r>
            <a:r>
              <a:rPr lang="de-AT" dirty="0">
                <a:solidFill>
                  <a:schemeClr val="tx1"/>
                </a:solidFill>
              </a:rPr>
              <a:t>Personen haben alle 5 Testzeitpunkte komplett ausgefüllt</a:t>
            </a:r>
          </a:p>
        </p:txBody>
      </p:sp>
      <p:grpSp>
        <p:nvGrpSpPr>
          <p:cNvPr id="26" name="Gruppieren 25"/>
          <p:cNvGrpSpPr/>
          <p:nvPr/>
        </p:nvGrpSpPr>
        <p:grpSpPr>
          <a:xfrm>
            <a:off x="5189869" y="1556792"/>
            <a:ext cx="3509812" cy="3655639"/>
            <a:chOff x="5192122" y="1467552"/>
            <a:chExt cx="3509812" cy="3655639"/>
          </a:xfrm>
        </p:grpSpPr>
        <p:sp>
          <p:nvSpPr>
            <p:cNvPr id="10" name="Legende mit Linie 1 9"/>
            <p:cNvSpPr/>
            <p:nvPr/>
          </p:nvSpPr>
          <p:spPr bwMode="auto">
            <a:xfrm>
              <a:off x="6248080" y="2996952"/>
              <a:ext cx="2453854" cy="923816"/>
            </a:xfrm>
            <a:prstGeom prst="borderCallout1">
              <a:avLst>
                <a:gd name="adj1" fmla="val 47421"/>
                <a:gd name="adj2" fmla="val 129"/>
                <a:gd name="adj3" fmla="val 40028"/>
                <a:gd name="adj4" fmla="val -41814"/>
              </a:avLst>
            </a:prstGeom>
            <a:solidFill>
              <a:schemeClr val="bg1"/>
            </a:solidFill>
            <a:ln w="25400" cap="flat" cmpd="sng" algn="ctr">
              <a:solidFill>
                <a:srgbClr val="76923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lvl="0" indent="0"/>
              <a:r>
                <a:rPr lang="de-AT" dirty="0" smtClean="0">
                  <a:solidFill>
                    <a:schemeClr val="tx1"/>
                  </a:solidFill>
                </a:rPr>
                <a:t>430 Personen haben mindestens T0 und T4 ausgefüllt.</a:t>
              </a:r>
              <a:endParaRPr lang="de-AT" dirty="0">
                <a:solidFill>
                  <a:schemeClr val="tx1"/>
                </a:solidFill>
              </a:endParaRPr>
            </a:p>
          </p:txBody>
        </p:sp>
        <p:cxnSp>
          <p:nvCxnSpPr>
            <p:cNvPr id="12" name="Gerader Verbinder 11"/>
            <p:cNvCxnSpPr>
              <a:endCxn id="10" idx="2"/>
            </p:cNvCxnSpPr>
            <p:nvPr/>
          </p:nvCxnSpPr>
          <p:spPr bwMode="auto">
            <a:xfrm>
              <a:off x="5192122" y="1467552"/>
              <a:ext cx="1055958" cy="1991308"/>
            </a:xfrm>
            <a:prstGeom prst="line">
              <a:avLst/>
            </a:prstGeom>
            <a:solidFill>
              <a:srgbClr val="00B8FF"/>
            </a:solidFill>
            <a:ln w="25400" cap="flat" cmpd="sng" algn="ctr">
              <a:solidFill>
                <a:srgbClr val="769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Gerader Verbinder 16"/>
            <p:cNvCxnSpPr>
              <a:endCxn id="10" idx="2"/>
            </p:cNvCxnSpPr>
            <p:nvPr/>
          </p:nvCxnSpPr>
          <p:spPr bwMode="auto">
            <a:xfrm>
              <a:off x="5192122" y="1762223"/>
              <a:ext cx="1055958" cy="1696637"/>
            </a:xfrm>
            <a:prstGeom prst="line">
              <a:avLst/>
            </a:prstGeom>
            <a:solidFill>
              <a:srgbClr val="00B8FF"/>
            </a:solidFill>
            <a:ln w="25400" cap="flat" cmpd="sng" algn="ctr">
              <a:solidFill>
                <a:srgbClr val="769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r Verbinder 18"/>
            <p:cNvCxnSpPr>
              <a:endCxn id="10" idx="2"/>
            </p:cNvCxnSpPr>
            <p:nvPr/>
          </p:nvCxnSpPr>
          <p:spPr bwMode="auto">
            <a:xfrm>
              <a:off x="5216056" y="2430011"/>
              <a:ext cx="1032024" cy="1028849"/>
            </a:xfrm>
            <a:prstGeom prst="line">
              <a:avLst/>
            </a:prstGeom>
            <a:solidFill>
              <a:srgbClr val="00B8FF"/>
            </a:solidFill>
            <a:ln w="25400" cap="flat" cmpd="sng" algn="ctr">
              <a:solidFill>
                <a:srgbClr val="769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p:cNvCxnSpPr>
              <a:stCxn id="24" idx="1"/>
              <a:endCxn id="10" idx="2"/>
            </p:cNvCxnSpPr>
            <p:nvPr/>
          </p:nvCxnSpPr>
          <p:spPr bwMode="auto">
            <a:xfrm flipV="1">
              <a:off x="5582365" y="3458860"/>
              <a:ext cx="665715" cy="1028521"/>
            </a:xfrm>
            <a:prstGeom prst="line">
              <a:avLst/>
            </a:prstGeom>
            <a:solidFill>
              <a:srgbClr val="00B8FF"/>
            </a:solidFill>
            <a:ln w="25400" cap="flat" cmpd="sng" algn="ctr">
              <a:solidFill>
                <a:srgbClr val="76923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Geschweifte Klammer rechts 23"/>
            <p:cNvSpPr/>
            <p:nvPr/>
          </p:nvSpPr>
          <p:spPr bwMode="auto">
            <a:xfrm>
              <a:off x="5245265" y="3851571"/>
              <a:ext cx="337100" cy="1271620"/>
            </a:xfrm>
            <a:prstGeom prst="rightBrace">
              <a:avLst>
                <a:gd name="adj1" fmla="val 0"/>
                <a:gd name="adj2" fmla="val 50000"/>
              </a:avLst>
            </a:prstGeom>
            <a:noFill/>
            <a:ln w="25400" cap="flat" cmpd="sng" algn="ctr">
              <a:solidFill>
                <a:srgbClr val="76923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AT" sz="1800" b="0" i="0" u="none" strike="noStrike" cap="none" normalizeH="0" baseline="0" smtClean="0">
                <a:ln>
                  <a:noFill/>
                </a:ln>
                <a:solidFill>
                  <a:schemeClr val="bg1"/>
                </a:solidFill>
                <a:effectLst/>
                <a:latin typeface="Calibri" pitchFamily="32" charset="0"/>
                <a:ea typeface="MS PGothic" pitchFamily="32" charset="-128"/>
              </a:endParaRPr>
            </a:p>
          </p:txBody>
        </p:sp>
      </p:grpSp>
    </p:spTree>
    <p:extLst>
      <p:ext uri="{BB962C8B-B14F-4D97-AF65-F5344CB8AC3E}">
        <p14:creationId xmlns:p14="http://schemas.microsoft.com/office/powerpoint/2010/main" val="106023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Flama Ultralight"/>
        <a:ea typeface="MS PGothic"/>
        <a:cs typeface=""/>
      </a:majorFont>
      <a:minorFont>
        <a:latin typeface="Flama Ultralight"/>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Calibri" pitchFamily="32"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Calibri" pitchFamily="32"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Flama Ultralight"/>
        <a:ea typeface="MS PGothic"/>
        <a:cs typeface=""/>
      </a:majorFont>
      <a:minorFont>
        <a:latin typeface="Flama Ultralight"/>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Calibri" pitchFamily="32"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Calibri" pitchFamily="32"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Flama Ultralight"/>
        <a:ea typeface="MS PGothic"/>
        <a:cs typeface=""/>
      </a:majorFont>
      <a:minorFont>
        <a:latin typeface="Flama Ultralight"/>
        <a:ea typeface="MS PGothic"/>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Calibri" pitchFamily="32"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Calibri" pitchFamily="32"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esh">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Bildschirmpräsentation (4:3)</PresentationFormat>
  <Paragraphs>383</Paragraphs>
  <Slides>48</Slides>
  <Notes>14</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48</vt:i4>
      </vt:variant>
    </vt:vector>
  </HeadingPairs>
  <TitlesOfParts>
    <vt:vector size="58" baseType="lpstr">
      <vt:lpstr>MS PGothic</vt:lpstr>
      <vt:lpstr>Calibri</vt:lpstr>
      <vt:lpstr>Flama Light</vt:lpstr>
      <vt:lpstr>Flama Ultralight</vt:lpstr>
      <vt:lpstr>Tahoma</vt:lpstr>
      <vt:lpstr>Times New Roman</vt:lpstr>
      <vt:lpstr>Wingdings</vt:lpstr>
      <vt:lpstr>Larissa</vt:lpstr>
      <vt:lpstr>Larissa</vt:lpstr>
      <vt:lpstr>Larissa</vt:lpstr>
      <vt:lpstr>PowerPoint-Präsentation</vt:lpstr>
      <vt:lpstr>PowerPoint-Präsentation</vt:lpstr>
      <vt:lpstr>Design und Methodik Längsschnitt mit Erhebungszeitpunkten </vt:lpstr>
      <vt:lpstr>Inhalte von T1 bis T4</vt:lpstr>
      <vt:lpstr>Rücklauf T1 bis T4</vt:lpstr>
      <vt:lpstr>Zeitpunkt des Ausfüllens von T1 bis T4</vt:lpstr>
      <vt:lpstr>Reminder und Zeitpunkt des Ausfüllens von T4 </vt:lpstr>
      <vt:lpstr>Ausfülldauer von T4 </vt:lpstr>
      <vt:lpstr>T4 im Längsschnitt</vt:lpstr>
      <vt:lpstr>Derzeitige Situation</vt:lpstr>
      <vt:lpstr>Derzeitige Situation</vt:lpstr>
      <vt:lpstr>Bewertung Berufs-/Studienwahl (N=441) </vt:lpstr>
      <vt:lpstr> Zufriedenheit Berufs-/Ausbildungssituation  (N=441)  </vt:lpstr>
      <vt:lpstr>Nutzung Informationsangebote der ÖH</vt:lpstr>
      <vt:lpstr>Beratungsangebot ÖH alle (N=441) </vt:lpstr>
      <vt:lpstr>Beratungsangebot ÖH an Uni Studierende (N=244) </vt:lpstr>
      <vt:lpstr>Bewertung 18plus</vt:lpstr>
      <vt:lpstr>Einschätzung der Module (N=441) </vt:lpstr>
      <vt:lpstr>Einschätzung 18plus (N=441) </vt:lpstr>
      <vt:lpstr> Zufriedenheit 18plus insgesamt zu T4 (N=441)  </vt:lpstr>
      <vt:lpstr>Veränderungen im Zeitverlauf</vt:lpstr>
      <vt:lpstr>Veränderungen im Wegweiser (N=452)</vt:lpstr>
      <vt:lpstr>Veränderungen im Wegweiser (N=302)</vt:lpstr>
      <vt:lpstr>Veränderungen im Wegweiser 4 Zeitp. (N=223)</vt:lpstr>
      <vt:lpstr>   </vt:lpstr>
      <vt:lpstr>Vergleich Wegweiser nach Zufriedenheit mit der Ausbildungssituation (N=442) ZP1 und ZP4</vt:lpstr>
      <vt:lpstr>Vergleich Wegweiser nach Zufriedenheit mit der Ausbildungssituation ZP1 und ZP4</vt:lpstr>
      <vt:lpstr>Vergleich Wegweiser nach Zufriedenheit mit der Ausbildungssituation (N=295) ZP3 und ZP4</vt:lpstr>
      <vt:lpstr>Vergleich Wegweiser nach Zufriedenheit mit der Ausbildungssituation ZP3 und ZP4</vt:lpstr>
      <vt:lpstr>Vergleich Wegweiser nach Zufriedenheit mit der Ausbildungssituation bzw. Zwischenlösung 2019</vt:lpstr>
      <vt:lpstr>PowerPoint-Präsentation</vt:lpstr>
      <vt:lpstr>Qualitative Auswertungen T4</vt:lpstr>
      <vt:lpstr>PowerPoint-Präsentation</vt:lpstr>
      <vt:lpstr>Welche Informations – und Beratungsangebote  waren bei Ihrer Entscheidung hilfreich? *Für 62 Mädchen Schultyp AHS waren Info- und Beratungsangebote hilfreich (AHS Mädchen gesamt 252)    </vt:lpstr>
      <vt:lpstr>Welche Informations– und Beratungsangebote  waren bei Ihrer Entscheidung hilfreich? *Für 16 Jungen Schultyp AHS waren Info- und Beratungsangebote hilfreich (105 AHS Jungen gesamt)    </vt:lpstr>
      <vt:lpstr>Welche Informations – und Beratungsangebote  waren bei Ihrer Entscheidung hilfreich? *Für 41 Mädchen Schultyp BHS waren Info- und Beratungsangebote hilfreich (BHS 155 Mädchen gesamt)    </vt:lpstr>
      <vt:lpstr>Welche Informations – und Beratungsangebote  waren bei Ihrer Entscheidung hilfreich? *Für 11 Jungen Schultyp BHS waren Info- und Beratungsangebote hilfreich ( BHS 42 Jungen  gesamt )    </vt:lpstr>
      <vt:lpstr>PowerPoint-Präsentation</vt:lpstr>
      <vt:lpstr>PowerPoint-Präsentation</vt:lpstr>
      <vt:lpstr>PowerPoint-Präsentation</vt:lpstr>
      <vt:lpstr>PowerPoint-Präsentation</vt:lpstr>
      <vt:lpstr>PowerPoint-Präsentation</vt:lpstr>
      <vt:lpstr>PowerPoint-Präsentation</vt:lpstr>
      <vt:lpstr>Zusammenfassung und Schlussfolgerungen</vt:lpstr>
      <vt:lpstr>Zusammenfassung und Schlussfolgerungen</vt:lpstr>
      <vt:lpstr>Zusammenfassung und Schlussfolgerungen</vt:lpstr>
      <vt:lpstr>Handlungsempfehlungen und Visionen</vt:lpstr>
      <vt:lpstr>Herzlichen Dank für Ihre Aufmerksamkeit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Hermes</dc:creator>
  <cp:lastModifiedBy>Martin Busch</cp:lastModifiedBy>
  <cp:revision>466</cp:revision>
  <cp:lastPrinted>2020-04-23T08:50:47Z</cp:lastPrinted>
  <dcterms:created xsi:type="dcterms:W3CDTF">2014-06-11T13:06:24Z</dcterms:created>
  <dcterms:modified xsi:type="dcterms:W3CDTF">2020-05-01T18:26:06Z</dcterms:modified>
</cp:coreProperties>
</file>