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4"/>
  </p:notesMasterIdLst>
  <p:sldIdLst>
    <p:sldId id="256" r:id="rId3"/>
    <p:sldId id="257" r:id="rId4"/>
    <p:sldId id="268" r:id="rId5"/>
    <p:sldId id="280" r:id="rId6"/>
    <p:sldId id="263" r:id="rId7"/>
    <p:sldId id="262" r:id="rId8"/>
    <p:sldId id="265" r:id="rId9"/>
    <p:sldId id="266" r:id="rId10"/>
    <p:sldId id="267" r:id="rId11"/>
    <p:sldId id="275" r:id="rId12"/>
    <p:sldId id="270" r:id="rId13"/>
    <p:sldId id="283" r:id="rId14"/>
    <p:sldId id="271" r:id="rId15"/>
    <p:sldId id="281" r:id="rId16"/>
    <p:sldId id="282" r:id="rId17"/>
    <p:sldId id="279" r:id="rId18"/>
    <p:sldId id="276" r:id="rId19"/>
    <p:sldId id="272" r:id="rId20"/>
    <p:sldId id="273" r:id="rId21"/>
    <p:sldId id="278" r:id="rId22"/>
    <p:sldId id="274" r:id="rId23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  <a:srgbClr val="006666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434F252B-88F1-473F-A81D-5935BBAF60F0}" type="datetimeFigureOut">
              <a:rPr lang="de-DE"/>
              <a:pPr>
                <a:defRPr/>
              </a:pPr>
              <a:t>24.11.2014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noProof="0" smtClean="0"/>
              <a:t>Textmasterformat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  <a:endParaRPr lang="de-DE" noProof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6D5C973-88E3-49FA-8886-73188F3CD79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891189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de-DE" altLang="de-DE" smtClean="0"/>
          </a:p>
        </p:txBody>
      </p:sp>
      <p:sp>
        <p:nvSpPr>
          <p:cNvPr id="19459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D8AD78-CCC7-4F2F-BCAC-C4F75A06C641}" type="slidenum">
              <a:rPr lang="de-DE" altLang="de-DE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de-DE" altLang="de-DE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emf"/><Relationship Id="rId4" Type="http://schemas.openxmlformats.org/officeDocument/2006/relationships/image" Target="../media/image6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8plus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188913"/>
            <a:ext cx="1374775" cy="65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E6366A-120E-427B-8ADC-6D8E7C7209F6}" type="datetimeFigureOut">
              <a:rPr lang="de-DE"/>
              <a:pPr>
                <a:defRPr/>
              </a:pPr>
              <a:t>24.11.2014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1288" y="-58738"/>
            <a:ext cx="9418638" cy="696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75395" y="2319500"/>
            <a:ext cx="7772400" cy="1362075"/>
          </a:xfrm>
        </p:spPr>
        <p:txBody>
          <a:bodyPr/>
          <a:lstStyle>
            <a:lvl1pPr algn="l">
              <a:defRPr sz="4000" b="1" cap="all">
                <a:solidFill>
                  <a:schemeClr val="bg1"/>
                </a:solidFill>
              </a:defRPr>
            </a:lvl1pPr>
          </a:lstStyle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75395" y="819313"/>
            <a:ext cx="7772400" cy="1500187"/>
          </a:xfrm>
        </p:spPr>
        <p:txBody>
          <a:bodyPr anchor="b"/>
          <a:lstStyle>
            <a:lvl1pPr marL="0" indent="0">
              <a:buNone/>
              <a:defRPr sz="2000" cap="all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AT" dirty="0" smtClean="0"/>
              <a:t>Mastertextformat bearbeiten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26177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18plus – Berufs- und Studienchecker</a:t>
            </a:r>
          </a:p>
          <a:p>
            <a:pPr>
              <a:defRPr/>
            </a:pPr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5125431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B7A81F-84AB-4810-B9DD-444EADDBF2D5}" type="datetimeFigureOut">
              <a:rPr lang="de-DE"/>
              <a:pPr>
                <a:defRPr/>
              </a:pPr>
              <a:t>24.11.2014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E4F51-1E5D-4D4D-9C5F-860042FD2484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4DD6A-4229-4390-B9C6-27B04A7DBAB2}" type="datetimeFigureOut">
              <a:rPr lang="de-DE"/>
              <a:pPr>
                <a:defRPr/>
              </a:pPr>
              <a:t>24.11.2014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959A3-5514-4C2F-82F7-F6283DE8E747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C86CE2-7AFB-4B87-8B7D-2995E3F99282}" type="datetimeFigureOut">
              <a:rPr lang="de-DE"/>
              <a:pPr>
                <a:defRPr/>
              </a:pPr>
              <a:t>24.11.2014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149B40-DA49-4584-B475-CF860639DF33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CC35C8-31EE-494E-A6F4-25CA0BA52190}" type="datetimeFigureOut">
              <a:rPr lang="de-DE"/>
              <a:pPr>
                <a:defRPr/>
              </a:pPr>
              <a:t>24.11.2014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14C4E7-959D-4FF6-B06A-97472BCA7A5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6406C-C295-4370-8821-F558C9C82ECD}" type="datetimeFigureOut">
              <a:rPr lang="de-DE"/>
              <a:pPr>
                <a:defRPr/>
              </a:pPr>
              <a:t>24.11.2014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AA8F82-0EC6-4E56-844C-6FBDD5A3D809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B3861-A61A-4F27-8163-D84B5A700A9E}" type="datetimeFigureOut">
              <a:rPr lang="de-DE"/>
              <a:pPr>
                <a:defRPr/>
              </a:pPr>
              <a:t>24.11.2014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DEDB1E-77B5-48BB-BE35-D496356D70B2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FDAA9-8788-48A8-B8EF-4BB8DEFD54AC}" type="datetimeFigureOut">
              <a:rPr lang="de-DE"/>
              <a:pPr>
                <a:defRPr/>
              </a:pPr>
              <a:t>24.11.2014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0CA4A9-FDBF-40C4-A615-AA84C439BC85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1288" y="-58738"/>
            <a:ext cx="9418638" cy="696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Bild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544638"/>
            <a:ext cx="58547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Bild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175" y="5353050"/>
            <a:ext cx="1368425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Bild 1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2275" y="5354638"/>
            <a:ext cx="1335088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5483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6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5.emf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Relationship Id="rId14" Type="http://schemas.microsoft.com/office/2007/relationships/hdphoto" Target="../media/hdphoto1.wdp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heme" Target="../theme/theme2.xml"/><Relationship Id="rId7" Type="http://schemas.openxmlformats.org/officeDocument/2006/relationships/image" Target="../media/image5.emf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emf"/><Relationship Id="rId5" Type="http://schemas.openxmlformats.org/officeDocument/2006/relationships/image" Target="../media/image7.emf"/><Relationship Id="rId10" Type="http://schemas.microsoft.com/office/2007/relationships/hdphoto" Target="../media/hdphoto1.wdp"/><Relationship Id="rId4" Type="http://schemas.openxmlformats.org/officeDocument/2006/relationships/image" Target="../media/image1.emf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 5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1288" y="6451600"/>
            <a:ext cx="9418638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6" name="Titelplatzhalt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</a:p>
        </p:txBody>
      </p:sp>
      <p:sp>
        <p:nvSpPr>
          <p:cNvPr id="1027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73BD600-44C5-45E9-B21C-59F313D74E18}" type="datetimeFigureOut">
              <a:rPr lang="de-DE"/>
              <a:pPr>
                <a:defRPr/>
              </a:pPr>
              <a:t>24.11.2014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F1200D1-FDDC-44AD-B621-DD98C6223ACA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  <p:pic>
        <p:nvPicPr>
          <p:cNvPr id="1031" name="Picture 2" descr="18plus"/>
          <p:cNvPicPr>
            <a:picLocks noChangeAspect="1" noChangeArrowheads="1"/>
          </p:cNvPicPr>
          <p:nvPr userDrawn="1"/>
        </p:nvPicPr>
        <p:blipFill>
          <a:blip r:embed="rId11"/>
          <a:srcRect/>
          <a:stretch>
            <a:fillRect/>
          </a:stretch>
        </p:blipFill>
        <p:spPr bwMode="auto">
          <a:xfrm>
            <a:off x="7524750" y="188913"/>
            <a:ext cx="1374775" cy="65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13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8621713" y="6508086"/>
            <a:ext cx="392112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8" descr="PSB-puzzle"/>
          <p:cNvPicPr>
            <a:picLocks noGrp="1" noChangeAspect="1" noChangeArrowheads="1"/>
          </p:cNvPicPr>
          <p:nvPr userDrawn="1"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884368" y="6525344"/>
            <a:ext cx="484188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Bild 10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6545392"/>
            <a:ext cx="715962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Bild 9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6546676"/>
            <a:ext cx="735013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rgbClr val="009999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009999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009999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009999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009999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009999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009999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009999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009999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003366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rgbClr val="003366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003366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003366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00336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Bild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1288" y="6267450"/>
            <a:ext cx="9418638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1028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AT" altLang="de-DE" smtClean="0"/>
              <a:t>Mastertextformat bearbeiten</a:t>
            </a:r>
          </a:p>
          <a:p>
            <a:pPr lvl="1"/>
            <a:r>
              <a:rPr lang="de-AT" altLang="de-DE" smtClean="0"/>
              <a:t>Zweite Ebene</a:t>
            </a:r>
          </a:p>
          <a:p>
            <a:pPr lvl="2"/>
            <a:r>
              <a:rPr lang="de-AT" altLang="de-DE" smtClean="0"/>
              <a:t>Dritte Ebene</a:t>
            </a:r>
          </a:p>
          <a:p>
            <a:pPr lvl="3"/>
            <a:r>
              <a:rPr lang="de-AT" altLang="de-DE" smtClean="0"/>
              <a:t>Vierte Ebene</a:t>
            </a:r>
          </a:p>
          <a:p>
            <a:pPr lvl="4"/>
            <a:r>
              <a:rPr lang="de-AT" altLang="de-DE" smtClean="0"/>
              <a:t>Fünfte Ebene</a:t>
            </a:r>
            <a:endParaRPr lang="de-DE" altLang="de-DE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57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chemeClr val="bg1"/>
                </a:solidFill>
                <a:latin typeface="Flama Ultralight" pitchFamily="-84" charset="0"/>
                <a:cs typeface="+mn-cs"/>
              </a:defRPr>
            </a:lvl1pPr>
          </a:lstStyle>
          <a:p>
            <a:pPr defTabSz="457200">
              <a:defRPr/>
            </a:pPr>
            <a:r>
              <a:rPr lang="de-DE" altLang="de-DE">
                <a:solidFill>
                  <a:prstClr val="white"/>
                </a:solidFill>
                <a:ea typeface="MS PGothic" pitchFamily="34" charset="-128"/>
              </a:rPr>
              <a:t>18plus – Berufs- und Studienchecker</a:t>
            </a:r>
          </a:p>
        </p:txBody>
      </p:sp>
      <p:pic>
        <p:nvPicPr>
          <p:cNvPr id="1030" name="Bild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5838" y="265113"/>
            <a:ext cx="1471612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Bild 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9355" y="6438900"/>
            <a:ext cx="735013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Bild 10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2302" y="6456663"/>
            <a:ext cx="715962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3"/>
          <p:cNvPicPr>
            <a:picLocks noChangeAspect="1" noChangeArrowheads="1"/>
          </p:cNvPicPr>
          <p:nvPr userDrawn="1"/>
        </p:nvPicPr>
        <p:blipFill>
          <a:blip r:embed="rId8"/>
          <a:srcRect/>
          <a:stretch>
            <a:fillRect/>
          </a:stretch>
        </p:blipFill>
        <p:spPr bwMode="auto">
          <a:xfrm>
            <a:off x="8644384" y="6381328"/>
            <a:ext cx="392112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8" descr="PSB-puzzle"/>
          <p:cNvPicPr>
            <a:picLocks noGrp="1" noChangeAspect="1" noChangeArrowheads="1"/>
          </p:cNvPicPr>
          <p:nvPr userDrawn="1"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028384" y="6388400"/>
            <a:ext cx="484188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9411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 kern="1200" cap="all">
          <a:solidFill>
            <a:schemeClr val="tx1"/>
          </a:solidFill>
          <a:latin typeface="Flama Ultralight"/>
          <a:ea typeface="MS PGothic" pitchFamily="34" charset="-128"/>
          <a:cs typeface="Flama Ultralight"/>
        </a:defRPr>
      </a:lvl1pPr>
      <a:lvl2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MS PGothic" pitchFamily="34" charset="-128"/>
          <a:cs typeface="Flama Ultralight" pitchFamily="-84" charset="0"/>
        </a:defRPr>
      </a:lvl2pPr>
      <a:lvl3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MS PGothic" pitchFamily="34" charset="-128"/>
          <a:cs typeface="Flama Ultralight" pitchFamily="-84" charset="0"/>
        </a:defRPr>
      </a:lvl3pPr>
      <a:lvl4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MS PGothic" pitchFamily="34" charset="-128"/>
          <a:cs typeface="Flama Ultralight" pitchFamily="-84" charset="0"/>
        </a:defRPr>
      </a:lvl4pPr>
      <a:lvl5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MS PGothic" pitchFamily="34" charset="-128"/>
          <a:cs typeface="Flama Ultralight" pitchFamily="-84" charset="0"/>
        </a:defRPr>
      </a:lvl5pPr>
      <a:lvl6pPr marL="457200"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ＭＳ Ｐゴシック" charset="0"/>
        </a:defRPr>
      </a:lvl6pPr>
      <a:lvl7pPr marL="914400"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ＭＳ Ｐゴシック" charset="0"/>
        </a:defRPr>
      </a:lvl7pPr>
      <a:lvl8pPr marL="1371600"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ＭＳ Ｐゴシック" charset="0"/>
        </a:defRPr>
      </a:lvl8pPr>
      <a:lvl9pPr marL="1828800"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Flama Ultralight"/>
          <a:ea typeface="MS PGothic" pitchFamily="34" charset="-128"/>
          <a:cs typeface="Flama Ultralight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Flama Ultralight"/>
          <a:ea typeface="MS PGothic" pitchFamily="34" charset="-128"/>
          <a:cs typeface="Flama Ultralight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Flama Ultralight"/>
          <a:ea typeface="MS PGothic" pitchFamily="34" charset="-128"/>
          <a:cs typeface="Flama Ultralight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Flama Ultralight"/>
          <a:ea typeface="MS PGothic" pitchFamily="34" charset="-128"/>
          <a:cs typeface="Flama Ultralight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ern="1200">
          <a:solidFill>
            <a:schemeClr val="tx1"/>
          </a:solidFill>
          <a:latin typeface="Flama Ultralight"/>
          <a:ea typeface="MS PGothic" pitchFamily="34" charset="-128"/>
          <a:cs typeface="Flama Ultra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ber-salzburg.at/" TargetMode="External"/><Relationship Id="rId2" Type="http://schemas.openxmlformats.org/officeDocument/2006/relationships/hyperlink" Target="http://www.studierendenberatung.at/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mailto:18plus.salzburg@sbg.ac.at" TargetMode="External"/><Relationship Id="rId2" Type="http://schemas.openxmlformats.org/officeDocument/2006/relationships/hyperlink" Target="mailto:18plus@bmwfw.gv.at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c.bauer@biber-salzburg.at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8plus.at/toolbox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8plus.at/toolbox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8plus.at/toolbox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 descr="PSB_Sbg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0517" l="7083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883" t="-4941" b="9080"/>
          <a:stretch/>
        </p:blipFill>
        <p:spPr bwMode="auto">
          <a:xfrm>
            <a:off x="4572000" y="5013176"/>
            <a:ext cx="807637" cy="9239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5225639"/>
            <a:ext cx="792088" cy="712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1259632" y="4221088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</a:rPr>
              <a:t>Informationsveranstaltung</a:t>
            </a: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0" y="6525344"/>
            <a:ext cx="914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 smtClean="0">
                <a:solidFill>
                  <a:schemeClr val="bg1"/>
                </a:solidFill>
              </a:rPr>
              <a:t>Mag. Heidrun Rothe	 	Mag. Beate </a:t>
            </a:r>
            <a:r>
              <a:rPr lang="de-DE" sz="1200" dirty="0" err="1" smtClean="0">
                <a:solidFill>
                  <a:schemeClr val="bg1"/>
                </a:solidFill>
              </a:rPr>
              <a:t>Höfels-Stiegernigg</a:t>
            </a:r>
            <a:endParaRPr lang="de-DE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/>
          <a:lstStyle/>
          <a:p>
            <a:r>
              <a:rPr lang="de-AT" sz="4000" dirty="0" smtClean="0"/>
              <a:t>Nutzen von Gruppenberatungen</a:t>
            </a:r>
          </a:p>
        </p:txBody>
      </p:sp>
      <p:sp>
        <p:nvSpPr>
          <p:cNvPr id="3277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de-AT" sz="2800" b="1" dirty="0" smtClean="0"/>
              <a:t>Vertiefte Auseinandersetzung </a:t>
            </a:r>
            <a:r>
              <a:rPr lang="de-AT" sz="2800" dirty="0" smtClean="0"/>
              <a:t>mit der Studien- und Berufswahl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de-AT" sz="2800" dirty="0" smtClean="0"/>
              <a:t>Möglichkeit zur </a:t>
            </a:r>
            <a:r>
              <a:rPr lang="de-AT" sz="2800" b="1" dirty="0" smtClean="0"/>
              <a:t>Nachbesprechung</a:t>
            </a:r>
            <a:r>
              <a:rPr lang="de-AT" sz="2800" dirty="0" smtClean="0"/>
              <a:t> der Ergebnisse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de-AT" sz="2800" dirty="0" smtClean="0"/>
              <a:t>Anleitung für Recherche bzw. das Sammeln von Informationen über Berufe und Studienrichtungen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de-AT" sz="2800" dirty="0" smtClean="0"/>
              <a:t>Überblick über Bildungswege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de-AT" sz="2800" dirty="0" smtClean="0"/>
              <a:t>Möglichkeit </a:t>
            </a:r>
            <a:r>
              <a:rPr lang="de-AT" sz="2800" b="1" dirty="0" smtClean="0"/>
              <a:t>offene Fragen </a:t>
            </a:r>
            <a:r>
              <a:rPr lang="de-AT" sz="2800" dirty="0" smtClean="0"/>
              <a:t>zu klären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/>
          <a:lstStyle/>
          <a:p>
            <a:r>
              <a:rPr lang="de-AT" sz="4000" dirty="0" smtClean="0"/>
              <a:t>Gruppenberatungen + Zugangscodes </a:t>
            </a:r>
          </a:p>
        </p:txBody>
      </p:sp>
      <p:sp>
        <p:nvSpPr>
          <p:cNvPr id="27651" name="Rectangle 3"/>
          <p:cNvSpPr>
            <a:spLocks noGrp="1"/>
          </p:cNvSpPr>
          <p:nvPr>
            <p:ph type="body" idx="1"/>
          </p:nvPr>
        </p:nvSpPr>
        <p:spPr>
          <a:xfrm>
            <a:off x="457200" y="1639341"/>
            <a:ext cx="8579296" cy="4525963"/>
          </a:xfrm>
        </p:spPr>
        <p:txBody>
          <a:bodyPr/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de-AT" sz="2600" dirty="0" smtClean="0"/>
              <a:t>Durchführung durch </a:t>
            </a:r>
            <a:r>
              <a:rPr lang="de-AT" sz="2600" b="1" dirty="0" smtClean="0"/>
              <a:t>PSB</a:t>
            </a:r>
            <a:r>
              <a:rPr lang="de-AT" sz="2600" dirty="0" smtClean="0"/>
              <a:t> und </a:t>
            </a:r>
            <a:r>
              <a:rPr lang="de-AT" sz="2600" b="1" dirty="0" err="1" smtClean="0"/>
              <a:t>BiBer</a:t>
            </a:r>
            <a:endParaRPr lang="de-AT" sz="2600" b="1" dirty="0" smtClean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de-AT" sz="2600" b="1" dirty="0" smtClean="0"/>
              <a:t>Buchung online </a:t>
            </a:r>
            <a:r>
              <a:rPr lang="de-AT" sz="2600" dirty="0" smtClean="0"/>
              <a:t>(wie bisher)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de-AT" sz="2600" dirty="0" smtClean="0"/>
              <a:t>Terminauswahl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de-AT" sz="2200" dirty="0" smtClean="0"/>
              <a:t>Jede Klasse muss extra gebucht werden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de-AT" sz="2200" dirty="0" smtClean="0"/>
              <a:t>2 Klassen an einem Tag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de-AT" sz="2600" b="1" dirty="0" smtClean="0"/>
              <a:t>Angabe der </a:t>
            </a:r>
            <a:r>
              <a:rPr lang="de-AT" sz="2600" b="1" dirty="0" err="1" smtClean="0"/>
              <a:t>TeilnehmerInnen</a:t>
            </a:r>
            <a:r>
              <a:rPr lang="de-AT" sz="2600" b="1" dirty="0" smtClean="0"/>
              <a:t>: </a:t>
            </a:r>
            <a:r>
              <a:rPr lang="de-AT" sz="2600" dirty="0" smtClean="0"/>
              <a:t>max. 12 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de-AT" sz="2200" dirty="0" smtClean="0"/>
              <a:t>Pro Klasse nur 12 Zugangscodes für Online-Test zur Verfügung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de-AT" sz="2600" b="1" dirty="0" smtClean="0"/>
              <a:t>Bemerkung</a:t>
            </a:r>
            <a:r>
              <a:rPr lang="de-AT" sz="2600" dirty="0" smtClean="0"/>
              <a:t>: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de-AT" sz="2200" dirty="0" smtClean="0"/>
              <a:t>Exakte Zeit von Beginn und Ende der GB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de-AT" sz="2200" dirty="0" smtClean="0"/>
              <a:t>Anzahl der Klassen mit jeweiliger </a:t>
            </a:r>
            <a:r>
              <a:rPr lang="de-AT" sz="2200" dirty="0" err="1" smtClean="0"/>
              <a:t>SchülerInnenzahl</a:t>
            </a:r>
            <a:endParaRPr lang="de-AT" sz="2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Beratung buchen</a:t>
            </a:r>
            <a:endParaRPr lang="de-DE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96" r="30875" b="36300"/>
          <a:stretch/>
        </p:blipFill>
        <p:spPr bwMode="auto">
          <a:xfrm>
            <a:off x="323528" y="1700808"/>
            <a:ext cx="8190066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1177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63" t="10517" r="12577" b="5870"/>
          <a:stretch/>
        </p:blipFill>
        <p:spPr bwMode="auto">
          <a:xfrm>
            <a:off x="107504" y="188640"/>
            <a:ext cx="8908404" cy="6120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Schule 1</a:t>
            </a:r>
            <a:endParaRPr lang="de-DE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47" r="38721" b="25708"/>
          <a:stretch/>
        </p:blipFill>
        <p:spPr bwMode="auto">
          <a:xfrm>
            <a:off x="611560" y="1988840"/>
            <a:ext cx="7613400" cy="3777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1116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Schule 2</a:t>
            </a:r>
            <a:endParaRPr lang="de-DE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6820" r="31856" b="48265"/>
          <a:stretch/>
        </p:blipFill>
        <p:spPr bwMode="auto">
          <a:xfrm>
            <a:off x="395536" y="2204864"/>
            <a:ext cx="8095098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334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81" t="13921" r="31747" b="6783"/>
          <a:stretch/>
        </p:blipFill>
        <p:spPr bwMode="auto">
          <a:xfrm>
            <a:off x="1979712" y="116632"/>
            <a:ext cx="4968552" cy="6254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hteck 4"/>
          <p:cNvSpPr/>
          <p:nvPr/>
        </p:nvSpPr>
        <p:spPr>
          <a:xfrm>
            <a:off x="7380312" y="116632"/>
            <a:ext cx="1656184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9393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/>
          <a:lstStyle/>
          <a:p>
            <a:r>
              <a:rPr lang="de-AT" sz="4000" dirty="0" smtClean="0"/>
              <a:t>Weiterführendes Beratungsangebot</a:t>
            </a:r>
          </a:p>
        </p:txBody>
      </p:sp>
      <p:sp>
        <p:nvSpPr>
          <p:cNvPr id="34819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507288" cy="4525963"/>
          </a:xfrm>
        </p:spPr>
        <p:txBody>
          <a:bodyPr/>
          <a:lstStyle/>
          <a:p>
            <a:r>
              <a:rPr lang="de-AT" sz="2800" dirty="0" smtClean="0"/>
              <a:t>Einzelberatung zur </a:t>
            </a:r>
            <a:r>
              <a:rPr lang="de-AT" sz="2800" b="1" dirty="0" smtClean="0"/>
              <a:t>Orientierung und Entscheidungs-unterstützung</a:t>
            </a:r>
            <a:r>
              <a:rPr lang="de-AT" sz="2800" dirty="0" smtClean="0"/>
              <a:t> in den Beratungsstellen:</a:t>
            </a:r>
          </a:p>
          <a:p>
            <a:pPr marL="0" indent="0">
              <a:buNone/>
            </a:pPr>
            <a:endParaRPr lang="de-AT" sz="2000" dirty="0" smtClean="0"/>
          </a:p>
          <a:p>
            <a:pPr lvl="1"/>
            <a:r>
              <a:rPr lang="de-AT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Psychologische Studierendenberatung</a:t>
            </a:r>
          </a:p>
          <a:p>
            <a:pPr marL="914400" lvl="2" indent="0">
              <a:buNone/>
            </a:pPr>
            <a:r>
              <a:rPr lang="de-AT" sz="2000" dirty="0" smtClean="0"/>
              <a:t>5020 Salzburg, </a:t>
            </a:r>
            <a:r>
              <a:rPr lang="de-AT" sz="2000" dirty="0" err="1" smtClean="0"/>
              <a:t>Mirabellplatz</a:t>
            </a:r>
            <a:r>
              <a:rPr lang="de-AT" sz="2000" dirty="0" smtClean="0"/>
              <a:t> 9</a:t>
            </a:r>
          </a:p>
          <a:p>
            <a:pPr marL="914400" lvl="2" indent="0">
              <a:buNone/>
            </a:pPr>
            <a:r>
              <a:rPr lang="de-AT" sz="2000" i="1" dirty="0" smtClean="0">
                <a:hlinkClick r:id="rId2"/>
              </a:rPr>
              <a:t>www.studierendenberatung.at</a:t>
            </a:r>
            <a:endParaRPr lang="de-AT" sz="2000" i="1" dirty="0" smtClean="0"/>
          </a:p>
          <a:p>
            <a:pPr lvl="2"/>
            <a:endParaRPr lang="de-AT" sz="2000" dirty="0" smtClean="0"/>
          </a:p>
          <a:p>
            <a:pPr lvl="1"/>
            <a:r>
              <a:rPr lang="de-AT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BiBer</a:t>
            </a:r>
            <a:r>
              <a:rPr lang="de-AT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Bildungsberatung</a:t>
            </a:r>
          </a:p>
          <a:p>
            <a:pPr marL="914400" lvl="2" indent="0">
              <a:buNone/>
            </a:pPr>
            <a:r>
              <a:rPr lang="de-AT" sz="2000" dirty="0" smtClean="0"/>
              <a:t>Stadt-Salzburg und in allen Bezirken</a:t>
            </a:r>
          </a:p>
          <a:p>
            <a:pPr marL="914400" lvl="2" indent="0">
              <a:buNone/>
            </a:pPr>
            <a:r>
              <a:rPr lang="de-AT" sz="2000" i="1" dirty="0" smtClean="0">
                <a:hlinkClick r:id="rId3"/>
              </a:rPr>
              <a:t>www.biber-salzburg.at</a:t>
            </a:r>
            <a:endParaRPr lang="de-AT" sz="2000" i="1" dirty="0" smtClean="0"/>
          </a:p>
          <a:p>
            <a:pPr lvl="2">
              <a:buFont typeface="Arial" charset="0"/>
              <a:buNone/>
            </a:pPr>
            <a:endParaRPr lang="de-AT" dirty="0" smtClean="0"/>
          </a:p>
          <a:p>
            <a:endParaRPr lang="de-AT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/>
          </p:cNvSpPr>
          <p:nvPr>
            <p:ph type="title"/>
          </p:nvPr>
        </p:nvSpPr>
        <p:spPr>
          <a:xfrm>
            <a:off x="395536" y="413792"/>
            <a:ext cx="8229600" cy="1143000"/>
          </a:xfrm>
        </p:spPr>
        <p:txBody>
          <a:bodyPr/>
          <a:lstStyle/>
          <a:p>
            <a:r>
              <a:rPr lang="de-AT" dirty="0" smtClean="0"/>
              <a:t>www.studierenprobieren.at</a:t>
            </a:r>
          </a:p>
        </p:txBody>
      </p:sp>
      <p:pic>
        <p:nvPicPr>
          <p:cNvPr id="3077" name="Picture 5" descr="http://matbe.oehunigraz.at/files/2012/08/Logo-transparen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225401"/>
            <a:ext cx="7315200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http://www.stuv-kphvie.at/templates/stuv/images/oeh_log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7628" y="5500836"/>
            <a:ext cx="2847975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/>
          </p:nvPr>
        </p:nvSpPr>
        <p:spPr>
          <a:xfrm>
            <a:off x="467544" y="2348880"/>
            <a:ext cx="8229600" cy="1143000"/>
          </a:xfrm>
        </p:spPr>
        <p:txBody>
          <a:bodyPr/>
          <a:lstStyle/>
          <a:p>
            <a:r>
              <a:rPr lang="de-AT" sz="6000" b="1" dirty="0" smtClean="0"/>
              <a:t>Offene Fragen?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Überblick</a:t>
            </a:r>
          </a:p>
        </p:txBody>
      </p:sp>
      <p:sp>
        <p:nvSpPr>
          <p:cNvPr id="15362" name="Inhaltsplatzhalter 2"/>
          <p:cNvSpPr>
            <a:spLocks noGrp="1"/>
          </p:cNvSpPr>
          <p:nvPr>
            <p:ph idx="1"/>
          </p:nvPr>
        </p:nvSpPr>
        <p:spPr>
          <a:xfrm>
            <a:off x="457200" y="1279301"/>
            <a:ext cx="8229600" cy="4525963"/>
          </a:xfrm>
        </p:spPr>
        <p:txBody>
          <a:bodyPr/>
          <a:lstStyle/>
          <a:p>
            <a:r>
              <a:rPr lang="de-DE" sz="2800" dirty="0" smtClean="0"/>
              <a:t>Die wichtigsten Neuerungen</a:t>
            </a:r>
          </a:p>
          <a:p>
            <a:r>
              <a:rPr lang="de-DE" sz="2800" dirty="0" smtClean="0"/>
              <a:t>18plus-Begleitprozess</a:t>
            </a:r>
          </a:p>
          <a:p>
            <a:r>
              <a:rPr lang="de-DE" sz="2800" dirty="0" smtClean="0"/>
              <a:t>Modularer Aufbau</a:t>
            </a:r>
          </a:p>
          <a:p>
            <a:r>
              <a:rPr lang="de-DE" sz="2800" dirty="0" smtClean="0"/>
              <a:t>Online-Tests</a:t>
            </a:r>
          </a:p>
          <a:p>
            <a:r>
              <a:rPr lang="de-DE" sz="2800" dirty="0" smtClean="0"/>
              <a:t>Gruppenberatungen</a:t>
            </a:r>
          </a:p>
          <a:p>
            <a:r>
              <a:rPr lang="de-DE" sz="2800" dirty="0" smtClean="0"/>
              <a:t>Weiterführendes Beratungsangebot</a:t>
            </a:r>
          </a:p>
          <a:p>
            <a:r>
              <a:rPr lang="de-DE" sz="2800" dirty="0" smtClean="0"/>
              <a:t>Studierenprobieren.at der ÖH</a:t>
            </a:r>
          </a:p>
          <a:p>
            <a:r>
              <a:rPr lang="de-DE" sz="2800" dirty="0" smtClean="0"/>
              <a:t>Offene Fragen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Kontakt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1128"/>
          </a:xfrm>
        </p:spPr>
        <p:txBody>
          <a:bodyPr/>
          <a:lstStyle/>
          <a:p>
            <a:r>
              <a:rPr lang="de-DE" sz="2000" dirty="0" smtClean="0"/>
              <a:t>Programmbüro</a:t>
            </a:r>
          </a:p>
          <a:p>
            <a:pPr lvl="1"/>
            <a:r>
              <a:rPr lang="de-DE" sz="1800" dirty="0" smtClean="0"/>
              <a:t>Dr. Mag. Marion KERN</a:t>
            </a:r>
            <a:endParaRPr lang="de-DE" sz="1600" dirty="0" smtClean="0"/>
          </a:p>
          <a:p>
            <a:pPr marL="457200" lvl="1" indent="0">
              <a:buNone/>
            </a:pPr>
            <a:r>
              <a:rPr lang="de-DE" sz="1600" dirty="0" smtClean="0"/>
              <a:t>Bundesministerium </a:t>
            </a:r>
            <a:r>
              <a:rPr lang="de-DE" sz="1600" dirty="0"/>
              <a:t>für Wissenschaft, Forschung und </a:t>
            </a:r>
            <a:r>
              <a:rPr lang="de-DE" sz="1600" dirty="0" smtClean="0"/>
              <a:t>Wirtschaft</a:t>
            </a:r>
            <a:br>
              <a:rPr lang="de-DE" sz="1600" dirty="0" smtClean="0"/>
            </a:br>
            <a:r>
              <a:rPr lang="de-DE" sz="1600" dirty="0" smtClean="0"/>
              <a:t>Tel.: (+43) 01 / 53120-7009</a:t>
            </a:r>
            <a:r>
              <a:rPr lang="de-DE" sz="1600" dirty="0"/>
              <a:t/>
            </a:r>
            <a:br>
              <a:rPr lang="de-DE" sz="1600" dirty="0"/>
            </a:br>
            <a:r>
              <a:rPr lang="de-DE" sz="1600" i="1" dirty="0" smtClean="0">
                <a:hlinkClick r:id="rId2" tooltip="Opens window for sending email"/>
              </a:rPr>
              <a:t>18plus@bmwfw.gv.at</a:t>
            </a:r>
            <a:endParaRPr lang="de-DE" sz="1600" i="1" dirty="0" smtClean="0"/>
          </a:p>
          <a:p>
            <a:pPr marL="457200" lvl="1" indent="0">
              <a:buNone/>
            </a:pPr>
            <a:endParaRPr lang="de-DE" sz="1000" i="1" dirty="0" smtClean="0"/>
          </a:p>
          <a:p>
            <a:r>
              <a:rPr lang="de-DE" sz="2000" dirty="0" smtClean="0"/>
              <a:t>Psychologische Studierendenberatung Salzburg</a:t>
            </a:r>
          </a:p>
          <a:p>
            <a:pPr lvl="1"/>
            <a:r>
              <a:rPr lang="de-DE" sz="1800" dirty="0" smtClean="0"/>
              <a:t>Mag. Heidrun Rothe</a:t>
            </a:r>
          </a:p>
          <a:p>
            <a:pPr marL="457200" lvl="1" indent="0">
              <a:buNone/>
            </a:pPr>
            <a:r>
              <a:rPr lang="de-DE" sz="1600" dirty="0" smtClean="0"/>
              <a:t>Tel.: 0662/8044 - 6500</a:t>
            </a:r>
          </a:p>
          <a:p>
            <a:pPr marL="457200" lvl="1" indent="0">
              <a:buNone/>
            </a:pPr>
            <a:r>
              <a:rPr lang="de-DE" sz="1600" i="1" dirty="0" smtClean="0">
                <a:hlinkClick r:id="rId3"/>
              </a:rPr>
              <a:t>18plus.salzburg@sbg.ac.at</a:t>
            </a:r>
            <a:endParaRPr lang="de-DE" sz="1600" i="1" dirty="0" smtClean="0"/>
          </a:p>
          <a:p>
            <a:endParaRPr lang="de-DE" sz="1000" dirty="0"/>
          </a:p>
          <a:p>
            <a:r>
              <a:rPr lang="de-DE" sz="2000" dirty="0" err="1" smtClean="0"/>
              <a:t>BiBer</a:t>
            </a:r>
            <a:r>
              <a:rPr lang="de-DE" sz="2000" dirty="0" smtClean="0"/>
              <a:t> Bildungsberatung</a:t>
            </a:r>
          </a:p>
          <a:p>
            <a:pPr lvl="1"/>
            <a:r>
              <a:rPr lang="de-DE" sz="1800" dirty="0" smtClean="0"/>
              <a:t>Mag. Christine Bauer-</a:t>
            </a:r>
            <a:r>
              <a:rPr lang="de-DE" sz="1800" dirty="0" err="1" smtClean="0"/>
              <a:t>Grechenig</a:t>
            </a:r>
            <a:endParaRPr lang="de-DE" sz="1800" dirty="0" smtClean="0"/>
          </a:p>
          <a:p>
            <a:pPr marL="457200" lvl="1" indent="0">
              <a:buNone/>
            </a:pPr>
            <a:r>
              <a:rPr lang="de-DE" sz="1600" dirty="0" smtClean="0"/>
              <a:t>Tel.: 0699/10203012</a:t>
            </a:r>
          </a:p>
          <a:p>
            <a:pPr marL="457200" lvl="1" indent="0">
              <a:buNone/>
            </a:pPr>
            <a:r>
              <a:rPr lang="de-DE" sz="1600" i="1" dirty="0">
                <a:hlinkClick r:id="rId4"/>
              </a:rPr>
              <a:t>c</a:t>
            </a:r>
            <a:r>
              <a:rPr lang="de-DE" sz="1600" i="1" dirty="0" smtClean="0">
                <a:hlinkClick r:id="rId4"/>
              </a:rPr>
              <a:t>.bauer@biber-salzburg.at</a:t>
            </a:r>
            <a:endParaRPr lang="de-DE" sz="1600" i="1" dirty="0" smtClean="0"/>
          </a:p>
          <a:p>
            <a:pPr lvl="1"/>
            <a:endParaRPr lang="de-DE" sz="1600" dirty="0" smtClean="0"/>
          </a:p>
          <a:p>
            <a:pPr lvl="1"/>
            <a:endParaRPr lang="de-DE" sz="1600" dirty="0" smtClean="0"/>
          </a:p>
          <a:p>
            <a:endParaRPr lang="de-DE" sz="2000" dirty="0"/>
          </a:p>
          <a:p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255012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/>
          </p:cNvSpPr>
          <p:nvPr>
            <p:ph type="title"/>
          </p:nvPr>
        </p:nvSpPr>
        <p:spPr>
          <a:xfrm>
            <a:off x="539552" y="1988840"/>
            <a:ext cx="8229600" cy="1143000"/>
          </a:xfrm>
        </p:spPr>
        <p:txBody>
          <a:bodyPr/>
          <a:lstStyle/>
          <a:p>
            <a:r>
              <a:rPr lang="de-AT" dirty="0" smtClean="0"/>
              <a:t>Danke für die Aufmerksamkeit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4000" dirty="0" smtClean="0"/>
              <a:t>Die wichtigsten Neuerungen</a:t>
            </a:r>
            <a:endParaRPr lang="de-DE" sz="4800" dirty="0" smtClean="0"/>
          </a:p>
        </p:txBody>
      </p:sp>
      <p:sp>
        <p:nvSpPr>
          <p:cNvPr id="11267" name="Textplatzhalter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4040188" cy="639762"/>
          </a:xfrm>
        </p:spPr>
        <p:txBody>
          <a:bodyPr/>
          <a:lstStyle/>
          <a:p>
            <a:r>
              <a:rPr lang="de-DE" altLang="de-DE" dirty="0" smtClean="0"/>
              <a:t>Was bleibt …</a:t>
            </a:r>
          </a:p>
        </p:txBody>
      </p:sp>
      <p:sp>
        <p:nvSpPr>
          <p:cNvPr id="10244" name="Inhaltsplatzhalter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3951287"/>
          </a:xfrm>
        </p:spPr>
        <p:txBody>
          <a:bodyPr/>
          <a:lstStyle/>
          <a:p>
            <a:pPr marL="342900" lvl="1" indent="-342900">
              <a:spcBef>
                <a:spcPct val="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de-AT" dirty="0" smtClean="0"/>
              <a:t>Struktur, Ziele und Maßnahmen des Programmes</a:t>
            </a:r>
          </a:p>
          <a:p>
            <a:pPr marL="342900" lvl="1" indent="-342900">
              <a:spcBef>
                <a:spcPct val="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de-AT" dirty="0" smtClean="0"/>
              <a:t>Umfang der UE durch SBB</a:t>
            </a:r>
          </a:p>
          <a:p>
            <a:pPr marL="342900" lvl="1" indent="-342900">
              <a:spcBef>
                <a:spcPct val="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de-AT" dirty="0" smtClean="0"/>
              <a:t>Anleitung zur Selbsterkundung und Selbstorganisation mittels 18plus-Mappe</a:t>
            </a:r>
          </a:p>
          <a:p>
            <a:pPr marL="342900" lvl="1" indent="-342900">
              <a:spcBef>
                <a:spcPct val="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de-AT" dirty="0" smtClean="0"/>
              <a:t>Arbeits- und Übungsblätter (siehe </a:t>
            </a:r>
            <a:r>
              <a:rPr lang="de-AT" dirty="0" err="1" smtClean="0"/>
              <a:t>SchülerInnen</a:t>
            </a:r>
            <a:r>
              <a:rPr lang="de-AT" dirty="0" smtClean="0"/>
              <a:t>-Mappe)</a:t>
            </a:r>
          </a:p>
          <a:p>
            <a:pPr marL="342900" lvl="1" indent="-342900">
              <a:spcBef>
                <a:spcPct val="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de-AT" dirty="0" smtClean="0"/>
              <a:t>Kooperation mehrerer Beratungsinstitutionen</a:t>
            </a:r>
          </a:p>
          <a:p>
            <a:pPr marL="342900" lvl="1" indent="-342900">
              <a:spcBef>
                <a:spcPct val="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de-AT" dirty="0" smtClean="0"/>
              <a:t>Gruppenberatungen</a:t>
            </a:r>
          </a:p>
          <a:p>
            <a:pPr marL="342900" lvl="1" indent="-342900">
              <a:spcBef>
                <a:spcPct val="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de-DE" altLang="de-DE" dirty="0" smtClean="0"/>
              <a:t>Realbegegnungen</a:t>
            </a:r>
          </a:p>
          <a:p>
            <a:pPr marL="342900" lvl="1" indent="-342900">
              <a:spcBef>
                <a:spcPct val="0"/>
              </a:spcBef>
              <a:buFont typeface="Wingdings" pitchFamily="2" charset="2"/>
              <a:buNone/>
            </a:pPr>
            <a:endParaRPr lang="de-DE" altLang="de-DE" dirty="0" smtClean="0"/>
          </a:p>
        </p:txBody>
      </p:sp>
      <p:sp>
        <p:nvSpPr>
          <p:cNvPr id="11269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268760"/>
            <a:ext cx="4041775" cy="639762"/>
          </a:xfrm>
        </p:spPr>
        <p:txBody>
          <a:bodyPr/>
          <a:lstStyle/>
          <a:p>
            <a:r>
              <a:rPr lang="de-DE" altLang="de-DE" dirty="0" smtClean="0"/>
              <a:t>Neu ist …</a:t>
            </a:r>
          </a:p>
        </p:txBody>
      </p:sp>
      <p:sp>
        <p:nvSpPr>
          <p:cNvPr id="1024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1916832"/>
            <a:ext cx="4247455" cy="3951287"/>
          </a:xfrm>
        </p:spPr>
        <p:txBody>
          <a:bodyPr/>
          <a:lstStyle/>
          <a:p>
            <a:pPr marL="342900" lvl="1" indent="-342900">
              <a:spcBef>
                <a:spcPct val="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de-DE" altLang="de-DE" dirty="0" smtClean="0">
                <a:latin typeface="+mj-lt"/>
              </a:rPr>
              <a:t>Neues Layout und überarbeitete Materialen</a:t>
            </a:r>
          </a:p>
          <a:p>
            <a:pPr marL="342900" lvl="1" indent="-342900">
              <a:spcBef>
                <a:spcPct val="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de-DE" altLang="de-DE" dirty="0" smtClean="0">
                <a:latin typeface="+mj-lt"/>
              </a:rPr>
              <a:t>Modularer Aufbau der ersten </a:t>
            </a:r>
            <a:br>
              <a:rPr lang="de-DE" altLang="de-DE" dirty="0" smtClean="0">
                <a:latin typeface="+mj-lt"/>
              </a:rPr>
            </a:br>
            <a:r>
              <a:rPr lang="de-DE" altLang="de-DE" dirty="0" smtClean="0">
                <a:latin typeface="+mj-lt"/>
              </a:rPr>
              <a:t>drei UE</a:t>
            </a:r>
          </a:p>
          <a:p>
            <a:pPr marL="342900" lvl="1" indent="-342900">
              <a:spcBef>
                <a:spcPct val="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de-DE" altLang="de-DE" dirty="0" smtClean="0">
                <a:latin typeface="+mj-lt"/>
              </a:rPr>
              <a:t>Einheitliche Materialien für Module (Drehbücher und Präsentationen)</a:t>
            </a:r>
          </a:p>
          <a:p>
            <a:pPr marL="342900" lvl="1" indent="-342900">
              <a:spcBef>
                <a:spcPct val="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de-DE" altLang="de-DE" dirty="0" smtClean="0">
                <a:latin typeface="+mj-lt"/>
              </a:rPr>
              <a:t>Modul Standortbestimmung </a:t>
            </a:r>
            <a:r>
              <a:rPr lang="de-DE" altLang="de-DE" dirty="0">
                <a:latin typeface="+mj-lt"/>
              </a:rPr>
              <a:t>(</a:t>
            </a:r>
            <a:r>
              <a:rPr lang="de-DE" altLang="de-DE" dirty="0" smtClean="0">
                <a:latin typeface="+mj-lt"/>
              </a:rPr>
              <a:t>Screening-Verfahren)</a:t>
            </a:r>
          </a:p>
          <a:p>
            <a:pPr marL="342900" lvl="1" indent="-342900">
              <a:spcBef>
                <a:spcPct val="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de-DE" altLang="de-DE" dirty="0" smtClean="0">
                <a:latin typeface="+mj-lt"/>
              </a:rPr>
              <a:t>Zugangscodes für </a:t>
            </a:r>
            <a:r>
              <a:rPr lang="de-DE" altLang="de-DE" i="1" dirty="0" err="1" smtClean="0">
                <a:latin typeface="+mj-lt"/>
              </a:rPr>
              <a:t>Explorix</a:t>
            </a:r>
            <a:r>
              <a:rPr lang="de-DE" altLang="de-DE" dirty="0" smtClean="0">
                <a:latin typeface="+mj-lt"/>
              </a:rPr>
              <a:t> / </a:t>
            </a:r>
            <a:r>
              <a:rPr lang="de-DE" altLang="de-DE" i="1" dirty="0" smtClean="0">
                <a:latin typeface="+mj-lt"/>
                <a:ea typeface="Flama Ultralight"/>
                <a:cs typeface="Flama Ultralight"/>
              </a:rPr>
              <a:t>Studien-Navi</a:t>
            </a:r>
            <a:r>
              <a:rPr lang="de-DE" altLang="de-DE" dirty="0" smtClean="0">
                <a:latin typeface="+mj-lt"/>
                <a:ea typeface="Flama Ultralight"/>
                <a:cs typeface="Flama Ultralight"/>
              </a:rPr>
              <a:t> (Online-Version) bei Buchung von </a:t>
            </a:r>
            <a:r>
              <a:rPr lang="de-DE" altLang="de-DE" dirty="0">
                <a:latin typeface="+mj-lt"/>
                <a:ea typeface="Flama Ultralight"/>
                <a:cs typeface="Flama Ultralight"/>
              </a:rPr>
              <a:t>G</a:t>
            </a:r>
            <a:r>
              <a:rPr lang="de-DE" altLang="de-DE" dirty="0" smtClean="0">
                <a:latin typeface="+mj-lt"/>
                <a:ea typeface="Flama Ultralight"/>
                <a:cs typeface="Flama Ultralight"/>
              </a:rPr>
              <a:t>ruppenberatungen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18plus-Begleitungsprozess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01813"/>
            <a:ext cx="8873874" cy="3931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95225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Modularer Aufbau</a:t>
            </a:r>
          </a:p>
        </p:txBody>
      </p:sp>
      <p:pic>
        <p:nvPicPr>
          <p:cNvPr id="20482" name="Grafik 2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68325" y="1600200"/>
            <a:ext cx="800735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de-DE" sz="3600" b="1" dirty="0" smtClean="0"/>
              <a:t>Modul 1</a:t>
            </a:r>
            <a:r>
              <a:rPr lang="de-DE" sz="3300" b="1" dirty="0" smtClean="0"/>
              <a:t/>
            </a:r>
            <a:br>
              <a:rPr lang="de-DE" sz="3300" b="1" dirty="0" smtClean="0"/>
            </a:br>
            <a:r>
              <a:rPr lang="de-DE" sz="3300" i="1" dirty="0" smtClean="0"/>
              <a:t>Entscheidungsprozess und Standortbestimmung</a:t>
            </a:r>
            <a:endParaRPr lang="de-DE" i="1" dirty="0"/>
          </a:p>
        </p:txBody>
      </p:sp>
      <p:sp>
        <p:nvSpPr>
          <p:cNvPr id="21506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79296" cy="4525963"/>
          </a:xfrm>
        </p:spPr>
        <p:txBody>
          <a:bodyPr/>
          <a:lstStyle/>
          <a:p>
            <a:r>
              <a:rPr lang="de-DE" sz="2800" dirty="0" smtClean="0"/>
              <a:t>PP-Folien zur Unterstützung auf </a:t>
            </a:r>
          </a:p>
          <a:p>
            <a:pPr marL="0" indent="0" algn="ctr">
              <a:buNone/>
            </a:pPr>
            <a:r>
              <a:rPr lang="de-DE" sz="2800" i="1" dirty="0" smtClean="0">
                <a:hlinkClick r:id="rId2"/>
              </a:rPr>
              <a:t>www.18plus.at/toolbox</a:t>
            </a:r>
            <a:endParaRPr lang="de-DE" sz="2800" i="1" dirty="0" smtClean="0"/>
          </a:p>
          <a:p>
            <a:endParaRPr lang="de-DE" sz="1400" dirty="0" smtClean="0"/>
          </a:p>
          <a:p>
            <a:r>
              <a:rPr lang="de-DE" sz="2800" dirty="0" smtClean="0"/>
              <a:t>Zentrales Element: </a:t>
            </a:r>
            <a:r>
              <a:rPr lang="de-DE" sz="2800" b="1" dirty="0" smtClean="0"/>
              <a:t>Standortbestimmung</a:t>
            </a:r>
          </a:p>
          <a:p>
            <a:pPr lvl="1"/>
            <a:r>
              <a:rPr lang="de-DE" sz="2400" dirty="0" smtClean="0"/>
              <a:t>Fragen zu vier Kompetenzen</a:t>
            </a:r>
          </a:p>
          <a:p>
            <a:pPr lvl="2"/>
            <a:r>
              <a:rPr lang="de-DE" sz="2000" dirty="0" smtClean="0"/>
              <a:t>Ziele, Absichten</a:t>
            </a:r>
          </a:p>
          <a:p>
            <a:pPr lvl="2"/>
            <a:r>
              <a:rPr lang="de-DE" sz="2000" dirty="0" smtClean="0"/>
              <a:t>Planung</a:t>
            </a:r>
          </a:p>
          <a:p>
            <a:pPr lvl="2"/>
            <a:r>
              <a:rPr lang="de-DE" sz="2000" dirty="0" smtClean="0"/>
              <a:t>Exploration, Recherche</a:t>
            </a:r>
          </a:p>
          <a:p>
            <a:pPr lvl="2"/>
            <a:r>
              <a:rPr lang="de-DE" sz="2000" dirty="0" smtClean="0"/>
              <a:t>Sicherheit</a:t>
            </a:r>
          </a:p>
          <a:p>
            <a:pPr lvl="1"/>
            <a:r>
              <a:rPr lang="de-DE" sz="2400" dirty="0" smtClean="0"/>
              <a:t>Individuelle Empfehlungen für weiteres Vorgehen</a:t>
            </a:r>
          </a:p>
          <a:p>
            <a:endParaRPr 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200" b="1" dirty="0" smtClean="0"/>
              <a:t>Modul 2</a:t>
            </a:r>
            <a:r>
              <a:rPr lang="de-DE" sz="3500" b="1" dirty="0" smtClean="0"/>
              <a:t/>
            </a:r>
            <a:br>
              <a:rPr lang="de-DE" sz="3500" b="1" dirty="0" smtClean="0"/>
            </a:br>
            <a:r>
              <a:rPr lang="de-DE" sz="3000" i="1" dirty="0" smtClean="0"/>
              <a:t>Stärken, Werte, Ziele</a:t>
            </a:r>
          </a:p>
        </p:txBody>
      </p:sp>
      <p:sp>
        <p:nvSpPr>
          <p:cNvPr id="22530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2800" dirty="0" smtClean="0"/>
              <a:t>PP-Folien zur Unterstützung auf </a:t>
            </a:r>
          </a:p>
          <a:p>
            <a:pPr marL="0" indent="0" algn="ctr">
              <a:buNone/>
            </a:pPr>
            <a:r>
              <a:rPr lang="de-DE" sz="2800" i="1" dirty="0" smtClean="0">
                <a:hlinkClick r:id="rId2"/>
              </a:rPr>
              <a:t>www.18plus.at/toolbox</a:t>
            </a:r>
            <a:endParaRPr lang="de-DE" sz="2800" i="1" dirty="0" smtClean="0"/>
          </a:p>
          <a:p>
            <a:endParaRPr lang="de-DE" sz="1600" dirty="0" smtClean="0"/>
          </a:p>
          <a:p>
            <a:r>
              <a:rPr lang="de-DE" sz="2800" b="1" dirty="0" smtClean="0"/>
              <a:t>Arbeitsblätter: </a:t>
            </a:r>
          </a:p>
          <a:p>
            <a:pPr lvl="1"/>
            <a:r>
              <a:rPr lang="de-DE" sz="2400" dirty="0" smtClean="0"/>
              <a:t>Selbstbild &amp; Fremdbild</a:t>
            </a:r>
          </a:p>
          <a:p>
            <a:pPr lvl="1"/>
            <a:r>
              <a:rPr lang="de-DE" sz="2400" dirty="0" smtClean="0"/>
              <a:t>Werte, Ziele</a:t>
            </a:r>
          </a:p>
          <a:p>
            <a:pPr lvl="1"/>
            <a:r>
              <a:rPr lang="de-DE" sz="2400" dirty="0" smtClean="0"/>
              <a:t>Ergebnissicherung</a:t>
            </a:r>
          </a:p>
          <a:p>
            <a:endParaRPr 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200" b="1" dirty="0" smtClean="0"/>
              <a:t>Modul 3</a:t>
            </a:r>
            <a:r>
              <a:rPr lang="de-DE" sz="3200" dirty="0" smtClean="0"/>
              <a:t/>
            </a:r>
            <a:br>
              <a:rPr lang="de-DE" sz="3200" dirty="0" smtClean="0"/>
            </a:br>
            <a:r>
              <a:rPr lang="de-DE" sz="3000" i="1" dirty="0" smtClean="0"/>
              <a:t>Einführung Recherche</a:t>
            </a:r>
          </a:p>
        </p:txBody>
      </p:sp>
      <p:sp>
        <p:nvSpPr>
          <p:cNvPr id="23554" name="Inhaltsplatzhalter 2"/>
          <p:cNvSpPr>
            <a:spLocks noGrp="1"/>
          </p:cNvSpPr>
          <p:nvPr>
            <p:ph idx="1"/>
          </p:nvPr>
        </p:nvSpPr>
        <p:spPr>
          <a:xfrm>
            <a:off x="468313" y="1628775"/>
            <a:ext cx="8229600" cy="4525963"/>
          </a:xfrm>
        </p:spPr>
        <p:txBody>
          <a:bodyPr/>
          <a:lstStyle/>
          <a:p>
            <a:r>
              <a:rPr lang="de-DE" sz="2800" dirty="0" smtClean="0"/>
              <a:t>PP-Folien zur Unterstützung auf </a:t>
            </a:r>
          </a:p>
          <a:p>
            <a:pPr marL="0" indent="0" algn="ctr">
              <a:buNone/>
            </a:pPr>
            <a:r>
              <a:rPr lang="de-DE" sz="2800" i="1" dirty="0" smtClean="0">
                <a:hlinkClick r:id="rId2"/>
              </a:rPr>
              <a:t>www.18plus.at/toolbox</a:t>
            </a:r>
            <a:endParaRPr lang="de-DE" sz="2800" i="1" dirty="0" smtClean="0"/>
          </a:p>
          <a:p>
            <a:endParaRPr lang="de-DE" sz="1400" dirty="0" smtClean="0"/>
          </a:p>
          <a:p>
            <a:r>
              <a:rPr lang="de-DE" sz="2800" b="1" dirty="0" smtClean="0"/>
              <a:t>Arbeits- und Infoblätter:</a:t>
            </a:r>
          </a:p>
          <a:p>
            <a:pPr lvl="1"/>
            <a:r>
              <a:rPr lang="de-DE" sz="2400" dirty="0" smtClean="0"/>
              <a:t>Interessen</a:t>
            </a:r>
          </a:p>
          <a:p>
            <a:pPr lvl="2"/>
            <a:r>
              <a:rPr lang="de-DE" sz="2000" dirty="0" smtClean="0"/>
              <a:t>Links für weitere Interessenstests (Seite 12)</a:t>
            </a:r>
          </a:p>
          <a:p>
            <a:pPr lvl="1"/>
            <a:r>
              <a:rPr lang="de-DE" sz="2400" dirty="0" smtClean="0"/>
              <a:t>Meine Recherche – Nächste Schritte</a:t>
            </a:r>
          </a:p>
          <a:p>
            <a:pPr lvl="2"/>
            <a:r>
              <a:rPr lang="de-DE" sz="2000" dirty="0" smtClean="0"/>
              <a:t>Links für Recherche (Seite 23)</a:t>
            </a:r>
            <a:endParaRPr lang="de-DE" dirty="0" smtClean="0"/>
          </a:p>
          <a:p>
            <a:pPr lvl="1"/>
            <a:endParaRPr 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Online-Tests</a:t>
            </a:r>
          </a:p>
        </p:txBody>
      </p:sp>
      <p:sp>
        <p:nvSpPr>
          <p:cNvPr id="24578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2800" b="1" dirty="0" smtClean="0"/>
              <a:t>Zugangscodes nur bei Buchung von Gruppenberatungen</a:t>
            </a:r>
          </a:p>
          <a:p>
            <a:endParaRPr lang="de-DE" sz="2800" dirty="0" smtClean="0"/>
          </a:p>
          <a:p>
            <a:r>
              <a:rPr lang="de-DE" sz="2800" dirty="0" smtClean="0"/>
              <a:t>Zwei Selbstreflexionsfragebögen zur Auswahl:</a:t>
            </a:r>
          </a:p>
          <a:p>
            <a:pPr lvl="1"/>
            <a:r>
              <a:rPr lang="de-DE" sz="2400" i="1" dirty="0" err="1" smtClean="0"/>
              <a:t>Explorix</a:t>
            </a:r>
            <a:r>
              <a:rPr lang="de-DE" sz="2400" dirty="0" smtClean="0"/>
              <a:t> – Onlineversion</a:t>
            </a:r>
          </a:p>
          <a:p>
            <a:pPr lvl="1"/>
            <a:r>
              <a:rPr lang="de-DE" sz="2400" i="1" dirty="0" smtClean="0"/>
              <a:t>Studien-Navi:</a:t>
            </a:r>
          </a:p>
          <a:p>
            <a:pPr lvl="2"/>
            <a:r>
              <a:rPr lang="de-DE" sz="2000" dirty="0" smtClean="0"/>
              <a:t>Einfach durchführbarer Online-Interessensfragebogen</a:t>
            </a:r>
          </a:p>
          <a:p>
            <a:pPr lvl="2"/>
            <a:r>
              <a:rPr lang="de-DE" sz="2000" dirty="0" smtClean="0"/>
              <a:t>Dauer: ca. 12-15 Minuten</a:t>
            </a:r>
          </a:p>
          <a:p>
            <a:pPr marL="914400" lvl="2" indent="0">
              <a:buNone/>
            </a:pPr>
            <a:r>
              <a:rPr lang="de-DE" sz="2000" dirty="0" smtClean="0">
                <a:sym typeface="Wingdings" panose="05000000000000000000" pitchFamily="2" charset="2"/>
              </a:rPr>
              <a:t> </a:t>
            </a:r>
            <a:r>
              <a:rPr lang="de-DE" sz="2000" dirty="0" smtClean="0"/>
              <a:t>Informativer, selbsterklärender Ergebnisbericht</a:t>
            </a:r>
          </a:p>
          <a:p>
            <a:endParaRPr 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331</Words>
  <Application>Microsoft Office PowerPoint</Application>
  <PresentationFormat>Bildschirmpräsentation (4:3)</PresentationFormat>
  <Paragraphs>115</Paragraphs>
  <Slides>21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2</vt:i4>
      </vt:variant>
      <vt:variant>
        <vt:lpstr>Folientitel</vt:lpstr>
      </vt:variant>
      <vt:variant>
        <vt:i4>21</vt:i4>
      </vt:variant>
    </vt:vector>
  </HeadingPairs>
  <TitlesOfParts>
    <vt:vector size="23" baseType="lpstr">
      <vt:lpstr>Larissa</vt:lpstr>
      <vt:lpstr>Office-Design</vt:lpstr>
      <vt:lpstr>PowerPoint-Präsentation</vt:lpstr>
      <vt:lpstr>Überblick</vt:lpstr>
      <vt:lpstr>Die wichtigsten Neuerungen</vt:lpstr>
      <vt:lpstr>18plus-Begleitungsprozess</vt:lpstr>
      <vt:lpstr>Modularer Aufbau</vt:lpstr>
      <vt:lpstr>Modul 1 Entscheidungsprozess und Standortbestimmung</vt:lpstr>
      <vt:lpstr>Modul 2 Stärken, Werte, Ziele</vt:lpstr>
      <vt:lpstr>Modul 3 Einführung Recherche</vt:lpstr>
      <vt:lpstr>Online-Tests</vt:lpstr>
      <vt:lpstr>Nutzen von Gruppenberatungen</vt:lpstr>
      <vt:lpstr>Gruppenberatungen + Zugangscodes </vt:lpstr>
      <vt:lpstr>Beratung buchen</vt:lpstr>
      <vt:lpstr>PowerPoint-Präsentation</vt:lpstr>
      <vt:lpstr>Schule 1</vt:lpstr>
      <vt:lpstr>Schule 2</vt:lpstr>
      <vt:lpstr>PowerPoint-Präsentation</vt:lpstr>
      <vt:lpstr>Weiterführendes Beratungsangebot</vt:lpstr>
      <vt:lpstr>www.studierenprobieren.at</vt:lpstr>
      <vt:lpstr>Offene Fragen?</vt:lpstr>
      <vt:lpstr>Kontakt</vt:lpstr>
      <vt:lpstr>Danke für die Aufmerksamkeit</vt:lpstr>
    </vt:vector>
  </TitlesOfParts>
  <Company>Universität Salzburg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Heidrun Rothe</dc:creator>
  <cp:lastModifiedBy>Heidrun Rothe</cp:lastModifiedBy>
  <cp:revision>57</cp:revision>
  <dcterms:created xsi:type="dcterms:W3CDTF">2014-09-29T06:23:27Z</dcterms:created>
  <dcterms:modified xsi:type="dcterms:W3CDTF">2014-11-24T13:35:28Z</dcterms:modified>
</cp:coreProperties>
</file>