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3" r:id="rId3"/>
    <p:sldId id="264" r:id="rId4"/>
    <p:sldId id="266" r:id="rId5"/>
    <p:sldId id="268" r:id="rId6"/>
    <p:sldId id="271" r:id="rId7"/>
    <p:sldId id="269" r:id="rId8"/>
    <p:sldId id="270" r:id="rId9"/>
    <p:sldId id="280" r:id="rId1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CC923"/>
    <a:srgbClr val="58B797"/>
    <a:srgbClr val="2B9FDF"/>
    <a:srgbClr val="25ABBD"/>
    <a:srgbClr val="57B797"/>
    <a:srgbClr val="E10078"/>
    <a:srgbClr val="F28A00"/>
    <a:srgbClr val="2A9CE1"/>
    <a:srgbClr val="289DD2"/>
    <a:srgbClr val="27A3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266"/>
    <p:restoredTop sz="86446"/>
  </p:normalViewPr>
  <p:slideViewPr>
    <p:cSldViewPr snapToGrid="0" snapToObjects="1">
      <p:cViewPr varScale="1">
        <p:scale>
          <a:sx n="128" d="100"/>
          <a:sy n="128" d="100"/>
        </p:scale>
        <p:origin x="1136" y="17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07B75647-89D3-5B4C-B9B7-B91E5EF106C7}"/>
              </a:ext>
            </a:extLst>
          </p:cNvPr>
          <p:cNvSpPr>
            <a:spLocks noChangeArrowheads="1"/>
          </p:cNvSpPr>
          <p:nvPr userDrawn="1"/>
        </p:nvSpPr>
        <p:spPr bwMode="auto">
          <a:xfrm>
            <a:off x="0" y="0"/>
            <a:ext cx="12199434" cy="6858000"/>
          </a:xfrm>
          <a:prstGeom prst="rect">
            <a:avLst/>
          </a:prstGeom>
          <a:gradFill rotWithShape="1">
            <a:gsLst>
              <a:gs pos="0">
                <a:srgbClr val="0092D2"/>
              </a:gs>
              <a:gs pos="100000">
                <a:srgbClr val="ABCB2A"/>
              </a:gs>
            </a:gsLst>
            <a:lin ang="0"/>
          </a:gra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endParaRPr lang="de-DE" sz="1800">
              <a:solidFill>
                <a:schemeClr val="lt1"/>
              </a:solidFill>
              <a:latin typeface="+mn-lt"/>
              <a:ea typeface="+mn-ea"/>
            </a:endParaRPr>
          </a:p>
        </p:txBody>
      </p:sp>
      <p:pic>
        <p:nvPicPr>
          <p:cNvPr id="8" name="Bild 12" descr="18plus_weiss.tif">
            <a:extLst>
              <a:ext uri="{FF2B5EF4-FFF2-40B4-BE49-F238E27FC236}">
                <a16:creationId xmlns:a16="http://schemas.microsoft.com/office/drawing/2014/main" id="{CFADB1FE-E53D-A747-822D-4F6594DB14E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28078" y="1083646"/>
            <a:ext cx="5238750" cy="223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Grafik 8">
            <a:extLst>
              <a:ext uri="{FF2B5EF4-FFF2-40B4-BE49-F238E27FC236}">
                <a16:creationId xmlns:a16="http://schemas.microsoft.com/office/drawing/2014/main" id="{42B16465-DF6D-3B4C-AB0F-33BD75486B93}"/>
              </a:ext>
            </a:extLst>
          </p:cNvPr>
          <p:cNvPicPr>
            <a:picLocks noChangeAspect="1"/>
          </p:cNvPicPr>
          <p:nvPr userDrawn="1"/>
        </p:nvPicPr>
        <p:blipFill>
          <a:blip r:embed="rId3"/>
          <a:stretch>
            <a:fillRect/>
          </a:stretch>
        </p:blipFill>
        <p:spPr>
          <a:xfrm>
            <a:off x="9840951" y="5874552"/>
            <a:ext cx="1635835" cy="462942"/>
          </a:xfrm>
          <a:prstGeom prst="rect">
            <a:avLst/>
          </a:prstGeom>
        </p:spPr>
      </p:pic>
    </p:spTree>
    <p:extLst>
      <p:ext uri="{BB962C8B-B14F-4D97-AF65-F5344CB8AC3E}">
        <p14:creationId xmlns:p14="http://schemas.microsoft.com/office/powerpoint/2010/main" val="45616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F0C756-0C75-5948-997C-826E6A2849FF}"/>
              </a:ext>
            </a:extLst>
          </p:cNvPr>
          <p:cNvSpPr>
            <a:spLocks noGrp="1"/>
          </p:cNvSpPr>
          <p:nvPr>
            <p:ph type="title"/>
          </p:nvPr>
        </p:nvSpPr>
        <p:spPr>
          <a:xfrm>
            <a:off x="838200" y="365125"/>
            <a:ext cx="10515600" cy="1325563"/>
          </a:xfrm>
          <a:prstGeom prst="rect">
            <a:avLst/>
          </a:prstGeom>
        </p:spPr>
        <p:txBody>
          <a:bodyPr>
            <a:normAutofit/>
          </a:bodyPr>
          <a:lstStyle>
            <a:lvl1pPr>
              <a:defRPr sz="3200" b="0" i="0">
                <a:latin typeface="Arial" panose="020B0604020202020204" pitchFamily="34" charset="0"/>
                <a:cs typeface="Arial" panose="020B0604020202020204" pitchFamily="34" charset="0"/>
              </a:defRPr>
            </a:lvl1pPr>
          </a:lstStyle>
          <a:p>
            <a:r>
              <a:rPr lang="de-DE" dirty="0"/>
              <a:t>Mastertitelformat bearbeiten</a:t>
            </a:r>
          </a:p>
        </p:txBody>
      </p:sp>
      <p:sp>
        <p:nvSpPr>
          <p:cNvPr id="3" name="Inhaltsplatzhalter 2">
            <a:extLst>
              <a:ext uri="{FF2B5EF4-FFF2-40B4-BE49-F238E27FC236}">
                <a16:creationId xmlns:a16="http://schemas.microsoft.com/office/drawing/2014/main" id="{47FE43BE-98D1-C946-B017-FBFCD077AFEE}"/>
              </a:ext>
            </a:extLst>
          </p:cNvPr>
          <p:cNvSpPr>
            <a:spLocks noGrp="1"/>
          </p:cNvSpPr>
          <p:nvPr>
            <p:ph idx="1"/>
          </p:nvPr>
        </p:nvSpPr>
        <p:spPr>
          <a:xfrm>
            <a:off x="838200" y="1825625"/>
            <a:ext cx="10515600" cy="4351338"/>
          </a:xfrm>
          <a:prstGeom prst="rect">
            <a:avLst/>
          </a:prstGeom>
        </p:spPr>
        <p:txBody>
          <a:bodyPr>
            <a:normAutofit/>
          </a:bodyPr>
          <a:lstStyle>
            <a:lvl1pPr>
              <a:defRPr sz="1600" b="0" i="0">
                <a:latin typeface="Arial" panose="020B0604020202020204" pitchFamily="34" charset="0"/>
                <a:cs typeface="Arial" panose="020B0604020202020204" pitchFamily="34" charset="0"/>
              </a:defRPr>
            </a:lvl1pPr>
            <a:lvl2pPr>
              <a:defRPr sz="1600" b="0" i="0">
                <a:latin typeface="Arial" panose="020B0604020202020204" pitchFamily="34" charset="0"/>
                <a:cs typeface="Arial" panose="020B0604020202020204" pitchFamily="34" charset="0"/>
              </a:defRPr>
            </a:lvl2pPr>
            <a:lvl3pPr>
              <a:defRPr sz="1600" b="0" i="0">
                <a:latin typeface="Arial" panose="020B0604020202020204" pitchFamily="34" charset="0"/>
                <a:cs typeface="Arial" panose="020B0604020202020204" pitchFamily="34" charset="0"/>
              </a:defRPr>
            </a:lvl3pPr>
            <a:lvl4pPr>
              <a:defRPr sz="1600" b="0" i="0">
                <a:latin typeface="Arial" panose="020B0604020202020204" pitchFamily="34" charset="0"/>
                <a:cs typeface="Arial" panose="020B0604020202020204" pitchFamily="34" charset="0"/>
              </a:defRPr>
            </a:lvl4pPr>
            <a:lvl5pPr>
              <a:defRPr sz="1600" b="0" i="0">
                <a:latin typeface="Arial" panose="020B0604020202020204" pitchFamily="34" charset="0"/>
                <a:cs typeface="Arial" panose="020B0604020202020204" pitchFamily="34" charset="0"/>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Fußzeilenplatzhalter 4">
            <a:extLst>
              <a:ext uri="{FF2B5EF4-FFF2-40B4-BE49-F238E27FC236}">
                <a16:creationId xmlns:a16="http://schemas.microsoft.com/office/drawing/2014/main" id="{A3F77B46-2FE4-5F4C-8C3B-85A9F897E835}"/>
              </a:ext>
            </a:extLst>
          </p:cNvPr>
          <p:cNvSpPr>
            <a:spLocks noGrp="1"/>
          </p:cNvSpPr>
          <p:nvPr>
            <p:ph type="ftr" sz="quarter" idx="3"/>
          </p:nvPr>
        </p:nvSpPr>
        <p:spPr>
          <a:xfrm>
            <a:off x="838200" y="6356351"/>
            <a:ext cx="2895600" cy="365125"/>
          </a:xfrm>
          <a:prstGeom prst="rect">
            <a:avLst/>
          </a:prstGeom>
        </p:spPr>
        <p:txBody>
          <a:bodyPr vert="horz" wrap="square" lIns="91440" tIns="45720" rIns="91440" bIns="45720" numCol="1" anchor="ctr" anchorCtr="0" compatLnSpc="1">
            <a:prstTxWarp prst="textNoShape">
              <a:avLst/>
            </a:prstTxWarp>
          </a:bodyPr>
          <a:lstStyle>
            <a:lvl1pPr>
              <a:defRPr sz="600" b="0" i="0">
                <a:solidFill>
                  <a:schemeClr val="bg1"/>
                </a:solidFill>
                <a:latin typeface="Helvetica Neue LT Std 45 Light" panose="020B0403020202020204" pitchFamily="34" charset="77"/>
              </a:defRPr>
            </a:lvl1pPr>
          </a:lstStyle>
          <a:p>
            <a:pPr>
              <a:defRPr/>
            </a:pPr>
            <a:r>
              <a:rPr lang="de-DE" altLang="de-DE" dirty="0"/>
              <a:t>18plus – Berufs- und </a:t>
            </a:r>
            <a:r>
              <a:rPr lang="de-DE" altLang="de-DE" dirty="0" err="1"/>
              <a:t>Studienchecker</a:t>
            </a:r>
            <a:endParaRPr lang="de-DE" altLang="de-DE" dirty="0"/>
          </a:p>
        </p:txBody>
      </p:sp>
    </p:spTree>
    <p:extLst>
      <p:ext uri="{BB962C8B-B14F-4D97-AF65-F5344CB8AC3E}">
        <p14:creationId xmlns:p14="http://schemas.microsoft.com/office/powerpoint/2010/main" val="2535510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70C7006D-7CE4-2F44-9383-B5CD9DB4B140}"/>
              </a:ext>
            </a:extLst>
          </p:cNvPr>
          <p:cNvSpPr>
            <a:spLocks noChangeArrowheads="1"/>
          </p:cNvSpPr>
          <p:nvPr userDrawn="1"/>
        </p:nvSpPr>
        <p:spPr bwMode="auto">
          <a:xfrm>
            <a:off x="0" y="0"/>
            <a:ext cx="12192000" cy="6858000"/>
          </a:xfrm>
          <a:prstGeom prst="rect">
            <a:avLst/>
          </a:prstGeom>
          <a:gradFill rotWithShape="1">
            <a:gsLst>
              <a:gs pos="0">
                <a:srgbClr val="0092D2"/>
              </a:gs>
              <a:gs pos="100000">
                <a:srgbClr val="ABCB2A"/>
              </a:gs>
            </a:gsLst>
            <a:lin ang="0"/>
          </a:gra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endParaRPr lang="de-DE" sz="1800">
              <a:solidFill>
                <a:schemeClr val="lt1"/>
              </a:solidFill>
              <a:latin typeface="+mn-lt"/>
              <a:ea typeface="+mn-ea"/>
            </a:endParaRPr>
          </a:p>
        </p:txBody>
      </p:sp>
      <p:sp>
        <p:nvSpPr>
          <p:cNvPr id="5" name="Titel 1">
            <a:extLst>
              <a:ext uri="{FF2B5EF4-FFF2-40B4-BE49-F238E27FC236}">
                <a16:creationId xmlns:a16="http://schemas.microsoft.com/office/drawing/2014/main" id="{9AFCE6C8-F0DA-A940-B4A6-7A165A701279}"/>
              </a:ext>
            </a:extLst>
          </p:cNvPr>
          <p:cNvSpPr>
            <a:spLocks noGrp="1"/>
          </p:cNvSpPr>
          <p:nvPr>
            <p:ph type="title"/>
          </p:nvPr>
        </p:nvSpPr>
        <p:spPr>
          <a:xfrm>
            <a:off x="843776" y="2319501"/>
            <a:ext cx="8868546" cy="1362075"/>
          </a:xfrm>
          <a:prstGeom prst="rect">
            <a:avLst/>
          </a:prstGeom>
        </p:spPr>
        <p:txBody>
          <a:bodyPr/>
          <a:lstStyle>
            <a:lvl1pPr algn="l">
              <a:defRPr sz="4000" b="1" i="0" cap="all">
                <a:solidFill>
                  <a:schemeClr val="bg1"/>
                </a:solidFill>
                <a:latin typeface="Arial" panose="020B0604020202020204" pitchFamily="34" charset="0"/>
                <a:cs typeface="Arial" panose="020B0604020202020204" pitchFamily="34" charset="0"/>
              </a:defRPr>
            </a:lvl1pPr>
          </a:lstStyle>
          <a:p>
            <a:r>
              <a:rPr lang="de-AT" dirty="0"/>
              <a:t>Mastertitelformat bearbeiten</a:t>
            </a:r>
            <a:endParaRPr lang="de-DE" dirty="0"/>
          </a:p>
        </p:txBody>
      </p:sp>
      <p:sp>
        <p:nvSpPr>
          <p:cNvPr id="6" name="Textplatzhalter 2">
            <a:extLst>
              <a:ext uri="{FF2B5EF4-FFF2-40B4-BE49-F238E27FC236}">
                <a16:creationId xmlns:a16="http://schemas.microsoft.com/office/drawing/2014/main" id="{E3CDE388-A7F8-6C46-A4AE-00571A0FA473}"/>
              </a:ext>
            </a:extLst>
          </p:cNvPr>
          <p:cNvSpPr>
            <a:spLocks noGrp="1"/>
          </p:cNvSpPr>
          <p:nvPr>
            <p:ph type="body" idx="1"/>
          </p:nvPr>
        </p:nvSpPr>
        <p:spPr>
          <a:xfrm>
            <a:off x="843776" y="819314"/>
            <a:ext cx="8868546" cy="1500187"/>
          </a:xfrm>
          <a:prstGeom prst="rect">
            <a:avLst/>
          </a:prstGeom>
        </p:spPr>
        <p:txBody>
          <a:bodyPr anchor="b"/>
          <a:lstStyle>
            <a:lvl1pPr marL="0" indent="0">
              <a:buNone/>
              <a:defRPr sz="2000" b="0" i="0" cap="all" spc="0">
                <a:solidFill>
                  <a:srgbClr val="FFFFFF"/>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AT" dirty="0"/>
              <a:t>Mastertextformat bearbeiten</a:t>
            </a:r>
          </a:p>
        </p:txBody>
      </p:sp>
      <p:sp>
        <p:nvSpPr>
          <p:cNvPr id="8" name="Fußzeilenplatzhalter 4">
            <a:extLst>
              <a:ext uri="{FF2B5EF4-FFF2-40B4-BE49-F238E27FC236}">
                <a16:creationId xmlns:a16="http://schemas.microsoft.com/office/drawing/2014/main" id="{6EC3996A-B7C4-FA47-9A98-AF8F74D63F64}"/>
              </a:ext>
            </a:extLst>
          </p:cNvPr>
          <p:cNvSpPr txBox="1">
            <a:spLocks/>
          </p:cNvSpPr>
          <p:nvPr userDrawn="1"/>
        </p:nvSpPr>
        <p:spPr>
          <a:xfrm>
            <a:off x="838200" y="6356351"/>
            <a:ext cx="2895600" cy="365125"/>
          </a:xfrm>
          <a:prstGeom prst="rect">
            <a:avLst/>
          </a:prstGeom>
        </p:spPr>
        <p:txBody>
          <a:bodyPr vert="horz" wrap="square" lIns="91440" tIns="45720" rIns="91440" bIns="45720" numCol="1" anchor="ctr" anchorCtr="0" compatLnSpc="1">
            <a:prstTxWarp prst="textNoShape">
              <a:avLst/>
            </a:prstTxWarp>
          </a:bodyPr>
          <a:lstStyle>
            <a:defPPr>
              <a:defRPr lang="de-DE"/>
            </a:defPPr>
            <a:lvl1pPr marL="0" algn="l" defTabSz="914400" rtl="0" eaLnBrk="1" latinLnBrk="0" hangingPunct="1">
              <a:defRPr sz="600" kern="1200">
                <a:solidFill>
                  <a:schemeClr val="bg1"/>
                </a:solidFill>
                <a:latin typeface="Flama Ultralight" pitchFamily="-8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de-DE" altLang="de-DE" b="0" i="0" dirty="0">
                <a:latin typeface="Helvetica Neue LT Std 45 Light" panose="020B0403020202020204" pitchFamily="34" charset="77"/>
              </a:rPr>
              <a:t>18plus – Berufs- und </a:t>
            </a:r>
            <a:r>
              <a:rPr lang="de-DE" altLang="de-DE" b="0" i="0" dirty="0" err="1">
                <a:latin typeface="Helvetica Neue LT Std 45 Light" panose="020B0403020202020204" pitchFamily="34" charset="77"/>
              </a:rPr>
              <a:t>Studienchecker</a:t>
            </a:r>
            <a:endParaRPr lang="de-DE" altLang="de-DE" b="0" i="0" dirty="0">
              <a:latin typeface="Helvetica Neue LT Std 45 Light" panose="020B0403020202020204" pitchFamily="34" charset="77"/>
            </a:endParaRPr>
          </a:p>
        </p:txBody>
      </p:sp>
      <p:pic>
        <p:nvPicPr>
          <p:cNvPr id="7" name="Grafik 6">
            <a:extLst>
              <a:ext uri="{FF2B5EF4-FFF2-40B4-BE49-F238E27FC236}">
                <a16:creationId xmlns:a16="http://schemas.microsoft.com/office/drawing/2014/main" id="{B082510C-AE8C-E74D-9A47-DF4BA2D843F3}"/>
              </a:ext>
            </a:extLst>
          </p:cNvPr>
          <p:cNvPicPr>
            <a:picLocks noChangeAspect="1"/>
          </p:cNvPicPr>
          <p:nvPr userDrawn="1"/>
        </p:nvPicPr>
        <p:blipFill>
          <a:blip r:embed="rId2"/>
          <a:stretch>
            <a:fillRect/>
          </a:stretch>
        </p:blipFill>
        <p:spPr>
          <a:xfrm>
            <a:off x="10271125" y="6411951"/>
            <a:ext cx="1093724" cy="309524"/>
          </a:xfrm>
          <a:prstGeom prst="rect">
            <a:avLst/>
          </a:prstGeom>
        </p:spPr>
      </p:pic>
    </p:spTree>
    <p:extLst>
      <p:ext uri="{BB962C8B-B14F-4D97-AF65-F5344CB8AC3E}">
        <p14:creationId xmlns:p14="http://schemas.microsoft.com/office/powerpoint/2010/main" val="32982396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4BED8844-961C-6D48-AE29-915267748F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a:extLst>
              <a:ext uri="{FF2B5EF4-FFF2-40B4-BE49-F238E27FC236}">
                <a16:creationId xmlns:a16="http://schemas.microsoft.com/office/drawing/2014/main" id="{8EF7DE74-23C1-C645-BA42-99860624B4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7" name="Bild 5" descr="18plus_flaeche.png">
            <a:extLst>
              <a:ext uri="{FF2B5EF4-FFF2-40B4-BE49-F238E27FC236}">
                <a16:creationId xmlns:a16="http://schemas.microsoft.com/office/drawing/2014/main" id="{E9532B34-3B4B-6D41-BA51-14168DD2EC10}"/>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994837" y="192088"/>
            <a:ext cx="1370012"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hteck 7">
            <a:extLst>
              <a:ext uri="{FF2B5EF4-FFF2-40B4-BE49-F238E27FC236}">
                <a16:creationId xmlns:a16="http://schemas.microsoft.com/office/drawing/2014/main" id="{2F3A1754-65B8-E842-BA0F-2ECB110E6CA4}"/>
              </a:ext>
            </a:extLst>
          </p:cNvPr>
          <p:cNvSpPr>
            <a:spLocks noChangeArrowheads="1"/>
          </p:cNvSpPr>
          <p:nvPr userDrawn="1"/>
        </p:nvSpPr>
        <p:spPr bwMode="auto">
          <a:xfrm>
            <a:off x="1" y="6248400"/>
            <a:ext cx="12192000" cy="609600"/>
          </a:xfrm>
          <a:prstGeom prst="rect">
            <a:avLst/>
          </a:prstGeom>
          <a:gradFill rotWithShape="1">
            <a:gsLst>
              <a:gs pos="0">
                <a:srgbClr val="0092D2"/>
              </a:gs>
              <a:gs pos="100000">
                <a:srgbClr val="ABCB2A"/>
              </a:gs>
            </a:gsLst>
            <a:lin ang="0"/>
          </a:gra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endParaRPr lang="de-DE" sz="1800">
              <a:solidFill>
                <a:schemeClr val="lt1"/>
              </a:solidFill>
              <a:latin typeface="+mn-lt"/>
              <a:ea typeface="+mn-ea"/>
            </a:endParaRPr>
          </a:p>
        </p:txBody>
      </p:sp>
      <p:sp>
        <p:nvSpPr>
          <p:cNvPr id="9" name="Fußzeilenplatzhalter 4">
            <a:extLst>
              <a:ext uri="{FF2B5EF4-FFF2-40B4-BE49-F238E27FC236}">
                <a16:creationId xmlns:a16="http://schemas.microsoft.com/office/drawing/2014/main" id="{DB8D603F-554D-CF41-BF06-298A8A6AF28F}"/>
              </a:ext>
            </a:extLst>
          </p:cNvPr>
          <p:cNvSpPr>
            <a:spLocks noGrp="1"/>
          </p:cNvSpPr>
          <p:nvPr>
            <p:ph type="ftr" sz="quarter" idx="3"/>
          </p:nvPr>
        </p:nvSpPr>
        <p:spPr>
          <a:xfrm>
            <a:off x="838200" y="6356351"/>
            <a:ext cx="2895600" cy="365125"/>
          </a:xfrm>
          <a:prstGeom prst="rect">
            <a:avLst/>
          </a:prstGeom>
        </p:spPr>
        <p:txBody>
          <a:bodyPr vert="horz" wrap="square" lIns="91440" tIns="45720" rIns="91440" bIns="45720" numCol="1" anchor="ctr" anchorCtr="0" compatLnSpc="1">
            <a:prstTxWarp prst="textNoShape">
              <a:avLst/>
            </a:prstTxWarp>
          </a:bodyPr>
          <a:lstStyle>
            <a:lvl1pPr>
              <a:defRPr sz="600" b="0" i="0">
                <a:solidFill>
                  <a:schemeClr val="bg1"/>
                </a:solidFill>
                <a:latin typeface="Helvetica Neue LT Std 45 Light" panose="020B0403020202020204" pitchFamily="34" charset="77"/>
              </a:defRPr>
            </a:lvl1pPr>
          </a:lstStyle>
          <a:p>
            <a:pPr>
              <a:defRPr/>
            </a:pPr>
            <a:r>
              <a:rPr lang="de-DE" altLang="de-DE" dirty="0"/>
              <a:t>18plus – Berufs- und </a:t>
            </a:r>
            <a:r>
              <a:rPr lang="de-DE" altLang="de-DE" dirty="0" err="1"/>
              <a:t>Studienchecker</a:t>
            </a:r>
            <a:endParaRPr lang="de-DE" altLang="de-DE" dirty="0"/>
          </a:p>
        </p:txBody>
      </p:sp>
      <p:pic>
        <p:nvPicPr>
          <p:cNvPr id="10" name="Grafik 9">
            <a:extLst>
              <a:ext uri="{FF2B5EF4-FFF2-40B4-BE49-F238E27FC236}">
                <a16:creationId xmlns:a16="http://schemas.microsoft.com/office/drawing/2014/main" id="{FE71F666-638C-3B44-B26A-30D8F67CEDF4}"/>
              </a:ext>
            </a:extLst>
          </p:cNvPr>
          <p:cNvPicPr>
            <a:picLocks noChangeAspect="1"/>
          </p:cNvPicPr>
          <p:nvPr userDrawn="1"/>
        </p:nvPicPr>
        <p:blipFill>
          <a:blip r:embed="rId6"/>
          <a:stretch>
            <a:fillRect/>
          </a:stretch>
        </p:blipFill>
        <p:spPr>
          <a:xfrm>
            <a:off x="10271125" y="6411951"/>
            <a:ext cx="1093724" cy="309524"/>
          </a:xfrm>
          <a:prstGeom prst="rect">
            <a:avLst/>
          </a:prstGeom>
        </p:spPr>
      </p:pic>
    </p:spTree>
    <p:extLst>
      <p:ext uri="{BB962C8B-B14F-4D97-AF65-F5344CB8AC3E}">
        <p14:creationId xmlns:p14="http://schemas.microsoft.com/office/powerpoint/2010/main" val="8868441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b="0" i="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2">
            <a:extLst>
              <a:ext uri="{FF2B5EF4-FFF2-40B4-BE49-F238E27FC236}">
                <a16:creationId xmlns:a16="http://schemas.microsoft.com/office/drawing/2014/main" id="{898DAD05-B293-AF4B-8CD6-3117CF80FC7E}"/>
              </a:ext>
            </a:extLst>
          </p:cNvPr>
          <p:cNvSpPr txBox="1">
            <a:spLocks noChangeArrowheads="1"/>
          </p:cNvSpPr>
          <p:nvPr/>
        </p:nvSpPr>
        <p:spPr bwMode="auto">
          <a:xfrm>
            <a:off x="1592396" y="4250761"/>
            <a:ext cx="6616169" cy="9031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2000">
                <a:solidFill>
                  <a:schemeClr val="tx1"/>
                </a:solidFill>
                <a:latin typeface="Flama Ultralight" pitchFamily="-84" charset="0"/>
                <a:ea typeface="MS PGothic" panose="020B0600070205080204" pitchFamily="34" charset="-128"/>
                <a:cs typeface="Flama Ultralight" pitchFamily="-84" charset="0"/>
              </a:defRPr>
            </a:lvl1pPr>
            <a:lvl2pPr marL="742950" indent="-285750" eaLnBrk="0" hangingPunct="0">
              <a:spcBef>
                <a:spcPct val="20000"/>
              </a:spcBef>
              <a:buFont typeface="Arial" panose="020B0604020202020204" pitchFamily="34" charset="0"/>
              <a:buChar char="–"/>
              <a:defRPr>
                <a:solidFill>
                  <a:schemeClr val="tx1"/>
                </a:solidFill>
                <a:latin typeface="Flama Ultralight" pitchFamily="-84" charset="0"/>
                <a:ea typeface="MS PGothic" panose="020B0600070205080204" pitchFamily="34" charset="-128"/>
                <a:cs typeface="Flama Ultralight" pitchFamily="-84" charset="0"/>
              </a:defRPr>
            </a:lvl2pPr>
            <a:lvl3pPr marL="1143000" indent="-228600" eaLnBrk="0" hangingPunct="0">
              <a:spcBef>
                <a:spcPct val="20000"/>
              </a:spcBef>
              <a:buFont typeface="Arial" panose="020B0604020202020204" pitchFamily="34" charset="0"/>
              <a:buChar char="•"/>
              <a:defRPr>
                <a:solidFill>
                  <a:schemeClr val="tx1"/>
                </a:solidFill>
                <a:latin typeface="Flama Ultralight" pitchFamily="-84" charset="0"/>
                <a:ea typeface="MS PGothic" panose="020B0600070205080204" pitchFamily="34" charset="-128"/>
                <a:cs typeface="Flama Ultralight" pitchFamily="-84" charset="0"/>
              </a:defRPr>
            </a:lvl3pPr>
            <a:lvl4pPr marL="1600200" indent="-228600" eaLnBrk="0" hangingPunct="0">
              <a:spcBef>
                <a:spcPct val="20000"/>
              </a:spcBef>
              <a:buFont typeface="Arial" panose="020B0604020202020204" pitchFamily="34" charset="0"/>
              <a:buChar char="–"/>
              <a:defRPr>
                <a:solidFill>
                  <a:schemeClr val="tx1"/>
                </a:solidFill>
                <a:latin typeface="Flama Ultralight" pitchFamily="-84" charset="0"/>
                <a:ea typeface="MS PGothic" panose="020B0600070205080204" pitchFamily="34" charset="-128"/>
                <a:cs typeface="Flama Ultralight" pitchFamily="-84" charset="0"/>
              </a:defRPr>
            </a:lvl4pPr>
            <a:lvl5pPr marL="2057400" indent="-228600" eaLnBrk="0" hangingPunct="0">
              <a:spcBef>
                <a:spcPct val="20000"/>
              </a:spcBef>
              <a:buFont typeface="Arial" panose="020B0604020202020204" pitchFamily="34" charset="0"/>
              <a:buChar char="»"/>
              <a:defRPr>
                <a:solidFill>
                  <a:schemeClr val="tx1"/>
                </a:solidFill>
                <a:latin typeface="Flama Ultralight" pitchFamily="-84" charset="0"/>
                <a:ea typeface="MS PGothic" panose="020B0600070205080204" pitchFamily="34" charset="-128"/>
                <a:cs typeface="Flama Ultralight" pitchFamily="-84" charset="0"/>
              </a:defRPr>
            </a:lvl5pPr>
            <a:lvl6pPr marL="2514600" indent="-228600" defTabSz="457200" eaLnBrk="0" fontAlgn="base" hangingPunct="0">
              <a:spcBef>
                <a:spcPct val="20000"/>
              </a:spcBef>
              <a:spcAft>
                <a:spcPct val="0"/>
              </a:spcAft>
              <a:buFont typeface="Arial" panose="020B0604020202020204" pitchFamily="34" charset="0"/>
              <a:buChar char="»"/>
              <a:defRPr>
                <a:solidFill>
                  <a:schemeClr val="tx1"/>
                </a:solidFill>
                <a:latin typeface="Flama Ultralight" pitchFamily="-84" charset="0"/>
                <a:ea typeface="MS PGothic" panose="020B0600070205080204" pitchFamily="34" charset="-128"/>
                <a:cs typeface="Flama Ultralight" pitchFamily="-84" charset="0"/>
              </a:defRPr>
            </a:lvl6pPr>
            <a:lvl7pPr marL="2971800" indent="-228600" defTabSz="457200" eaLnBrk="0" fontAlgn="base" hangingPunct="0">
              <a:spcBef>
                <a:spcPct val="20000"/>
              </a:spcBef>
              <a:spcAft>
                <a:spcPct val="0"/>
              </a:spcAft>
              <a:buFont typeface="Arial" panose="020B0604020202020204" pitchFamily="34" charset="0"/>
              <a:buChar char="»"/>
              <a:defRPr>
                <a:solidFill>
                  <a:schemeClr val="tx1"/>
                </a:solidFill>
                <a:latin typeface="Flama Ultralight" pitchFamily="-84" charset="0"/>
                <a:ea typeface="MS PGothic" panose="020B0600070205080204" pitchFamily="34" charset="-128"/>
                <a:cs typeface="Flama Ultralight" pitchFamily="-84" charset="0"/>
              </a:defRPr>
            </a:lvl7pPr>
            <a:lvl8pPr marL="3429000" indent="-228600" defTabSz="457200" eaLnBrk="0" fontAlgn="base" hangingPunct="0">
              <a:spcBef>
                <a:spcPct val="20000"/>
              </a:spcBef>
              <a:spcAft>
                <a:spcPct val="0"/>
              </a:spcAft>
              <a:buFont typeface="Arial" panose="020B0604020202020204" pitchFamily="34" charset="0"/>
              <a:buChar char="»"/>
              <a:defRPr>
                <a:solidFill>
                  <a:schemeClr val="tx1"/>
                </a:solidFill>
                <a:latin typeface="Flama Ultralight" pitchFamily="-84" charset="0"/>
                <a:ea typeface="MS PGothic" panose="020B0600070205080204" pitchFamily="34" charset="-128"/>
                <a:cs typeface="Flama Ultralight" pitchFamily="-84" charset="0"/>
              </a:defRPr>
            </a:lvl8pPr>
            <a:lvl9pPr marL="3886200" indent="-228600" defTabSz="457200" eaLnBrk="0" fontAlgn="base" hangingPunct="0">
              <a:spcBef>
                <a:spcPct val="20000"/>
              </a:spcBef>
              <a:spcAft>
                <a:spcPct val="0"/>
              </a:spcAft>
              <a:buFont typeface="Arial" panose="020B0604020202020204" pitchFamily="34" charset="0"/>
              <a:buChar char="»"/>
              <a:defRPr>
                <a:solidFill>
                  <a:schemeClr val="tx1"/>
                </a:solidFill>
                <a:latin typeface="Flama Ultralight" pitchFamily="-84" charset="0"/>
                <a:ea typeface="MS PGothic" panose="020B0600070205080204" pitchFamily="34" charset="-128"/>
                <a:cs typeface="Flama Ultralight" pitchFamily="-84" charset="0"/>
              </a:defRPr>
            </a:lvl9pPr>
          </a:lstStyle>
          <a:p>
            <a:pPr eaLnBrk="1" hangingPunct="1">
              <a:spcBef>
                <a:spcPct val="0"/>
              </a:spcBef>
              <a:buNone/>
            </a:pPr>
            <a:r>
              <a:rPr lang="de-DE" altLang="de-DE" sz="1600" b="1" dirty="0">
                <a:solidFill>
                  <a:schemeClr val="bg1"/>
                </a:solidFill>
                <a:latin typeface="Arial" panose="020B0604020202020204" pitchFamily="34" charset="0"/>
                <a:cs typeface="Arial" panose="020B0604020202020204" pitchFamily="34" charset="0"/>
              </a:rPr>
              <a:t>Modul 2</a:t>
            </a:r>
          </a:p>
          <a:p>
            <a:pPr eaLnBrk="1" hangingPunct="1">
              <a:spcBef>
                <a:spcPct val="0"/>
              </a:spcBef>
              <a:buNone/>
            </a:pPr>
            <a:r>
              <a:rPr lang="de-DE" altLang="de-DE" sz="1400" dirty="0">
                <a:solidFill>
                  <a:schemeClr val="bg1"/>
                </a:solidFill>
                <a:latin typeface="Arial" panose="020B0604020202020204" pitchFamily="34" charset="0"/>
                <a:cs typeface="Arial" panose="020B0604020202020204" pitchFamily="34" charset="0"/>
              </a:rPr>
              <a:t>Selbstreflexion zu Stärken, Werten und Zielen</a:t>
            </a:r>
          </a:p>
          <a:p>
            <a:pPr eaLnBrk="1" hangingPunct="1">
              <a:lnSpc>
                <a:spcPct val="250000"/>
              </a:lnSpc>
              <a:spcBef>
                <a:spcPct val="0"/>
              </a:spcBef>
              <a:buNone/>
            </a:pPr>
            <a:r>
              <a:rPr lang="de-DE" altLang="de-DE" sz="1100" dirty="0">
                <a:solidFill>
                  <a:schemeClr val="bg1"/>
                </a:solidFill>
                <a:latin typeface="Arial" panose="020B0604020202020204" pitchFamily="34" charset="0"/>
                <a:cs typeface="Arial" panose="020B0604020202020204" pitchFamily="34" charset="0"/>
              </a:rPr>
              <a:t>Schuljahr 2020/21</a:t>
            </a:r>
          </a:p>
        </p:txBody>
      </p:sp>
    </p:spTree>
    <p:extLst>
      <p:ext uri="{BB962C8B-B14F-4D97-AF65-F5344CB8AC3E}">
        <p14:creationId xmlns:p14="http://schemas.microsoft.com/office/powerpoint/2010/main" val="1183453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239D33-CFCE-1545-BFC0-89BFFEF55A29}"/>
              </a:ext>
            </a:extLst>
          </p:cNvPr>
          <p:cNvSpPr>
            <a:spLocks noGrp="1"/>
          </p:cNvSpPr>
          <p:nvPr>
            <p:ph type="title"/>
          </p:nvPr>
        </p:nvSpPr>
        <p:spPr/>
        <p:txBody>
          <a:bodyPr/>
          <a:lstStyle/>
          <a:p>
            <a:r>
              <a:rPr lang="de-DE" dirty="0"/>
              <a:t>Was wir heute machen …</a:t>
            </a:r>
          </a:p>
        </p:txBody>
      </p:sp>
      <p:sp>
        <p:nvSpPr>
          <p:cNvPr id="3" name="Textplatzhalter 2">
            <a:extLst>
              <a:ext uri="{FF2B5EF4-FFF2-40B4-BE49-F238E27FC236}">
                <a16:creationId xmlns:a16="http://schemas.microsoft.com/office/drawing/2014/main" id="{A69E83A4-69DE-B443-94DD-FF8EC06E5901}"/>
              </a:ext>
            </a:extLst>
          </p:cNvPr>
          <p:cNvSpPr>
            <a:spLocks noGrp="1"/>
          </p:cNvSpPr>
          <p:nvPr>
            <p:ph type="body" idx="1"/>
          </p:nvPr>
        </p:nvSpPr>
        <p:spPr/>
        <p:txBody>
          <a:bodyPr/>
          <a:lstStyle/>
          <a:p>
            <a:r>
              <a:rPr lang="de-DE" dirty="0"/>
              <a:t>Modul 2</a:t>
            </a:r>
          </a:p>
        </p:txBody>
      </p:sp>
    </p:spTree>
    <p:extLst>
      <p:ext uri="{BB962C8B-B14F-4D97-AF65-F5344CB8AC3E}">
        <p14:creationId xmlns:p14="http://schemas.microsoft.com/office/powerpoint/2010/main" val="148206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D3EAC4-2F7E-E846-8251-735BF3B2A0F4}"/>
              </a:ext>
            </a:extLst>
          </p:cNvPr>
          <p:cNvSpPr>
            <a:spLocks noGrp="1"/>
          </p:cNvSpPr>
          <p:nvPr>
            <p:ph type="title"/>
          </p:nvPr>
        </p:nvSpPr>
        <p:spPr/>
        <p:txBody>
          <a:bodyPr/>
          <a:lstStyle/>
          <a:p>
            <a:r>
              <a:rPr lang="de-AT" altLang="de-DE" dirty="0">
                <a:latin typeface="Arial" panose="020B0604020202020204" pitchFamily="34" charset="0"/>
              </a:rPr>
              <a:t>Selbstreflexion zu </a:t>
            </a:r>
            <a:br>
              <a:rPr lang="de-AT" altLang="de-DE" dirty="0">
                <a:latin typeface="Arial" panose="020B0604020202020204" pitchFamily="34" charset="0"/>
              </a:rPr>
            </a:br>
            <a:r>
              <a:rPr lang="de-AT" altLang="de-DE" dirty="0">
                <a:latin typeface="Arial" panose="020B0604020202020204" pitchFamily="34" charset="0"/>
              </a:rPr>
              <a:t>Stärken, Werten und Zielen</a:t>
            </a:r>
            <a:endParaRPr lang="de-DE" dirty="0">
              <a:latin typeface="Arial" panose="020B0604020202020204" pitchFamily="34" charset="0"/>
            </a:endParaRPr>
          </a:p>
        </p:txBody>
      </p:sp>
      <p:sp>
        <p:nvSpPr>
          <p:cNvPr id="3" name="Inhaltsplatzhalter 2">
            <a:extLst>
              <a:ext uri="{FF2B5EF4-FFF2-40B4-BE49-F238E27FC236}">
                <a16:creationId xmlns:a16="http://schemas.microsoft.com/office/drawing/2014/main" id="{D44CBC65-4EB3-1C47-8480-7231B4A118FB}"/>
              </a:ext>
            </a:extLst>
          </p:cNvPr>
          <p:cNvSpPr>
            <a:spLocks noGrp="1"/>
          </p:cNvSpPr>
          <p:nvPr>
            <p:ph idx="1"/>
          </p:nvPr>
        </p:nvSpPr>
        <p:spPr>
          <a:xfrm>
            <a:off x="838200" y="2093343"/>
            <a:ext cx="10515600" cy="4083620"/>
          </a:xfrm>
        </p:spPr>
        <p:txBody>
          <a:bodyPr/>
          <a:lstStyle/>
          <a:p>
            <a:r>
              <a:rPr lang="de-AT" altLang="de-DE" dirty="0">
                <a:latin typeface="Arial" panose="020B0604020202020204" pitchFamily="34" charset="0"/>
              </a:rPr>
              <a:t>Stärken erkennen: Einbeziehen anderer Sichtweisen durch </a:t>
            </a:r>
            <a:r>
              <a:rPr lang="de-AT" altLang="de-DE" b="1" dirty="0"/>
              <a:t>Selbst- und Fremdbild</a:t>
            </a:r>
          </a:p>
          <a:p>
            <a:r>
              <a:rPr lang="de-AT" altLang="de-DE" dirty="0">
                <a:latin typeface="Arial" panose="020B0604020202020204" pitchFamily="34" charset="0"/>
              </a:rPr>
              <a:t>Kennen und Auseinandersetzen mit Ihren persönlichen </a:t>
            </a:r>
            <a:r>
              <a:rPr lang="de-AT" altLang="de-DE" b="1" dirty="0">
                <a:latin typeface="Arial" panose="020B0604020202020204" pitchFamily="34" charset="0"/>
              </a:rPr>
              <a:t>Wertvorstellungen</a:t>
            </a:r>
            <a:r>
              <a:rPr lang="de-AT" altLang="de-DE" dirty="0">
                <a:latin typeface="Arial" panose="020B0604020202020204" pitchFamily="34" charset="0"/>
              </a:rPr>
              <a:t> und Zielsetzungen</a:t>
            </a:r>
          </a:p>
          <a:p>
            <a:r>
              <a:rPr lang="de-AT" altLang="de-DE" dirty="0">
                <a:latin typeface="Arial" panose="020B0604020202020204" pitchFamily="34" charset="0"/>
              </a:rPr>
              <a:t>Kennen bzw. </a:t>
            </a:r>
            <a:r>
              <a:rPr lang="de-AT" altLang="de-DE" b="1" dirty="0"/>
              <a:t>Erweitern von Perspektiven </a:t>
            </a:r>
            <a:r>
              <a:rPr lang="de-AT" altLang="de-DE" dirty="0">
                <a:latin typeface="Arial" panose="020B0604020202020204" pitchFamily="34" charset="0"/>
              </a:rPr>
              <a:t>für Ihre Berufs- und Studienwahl</a:t>
            </a:r>
          </a:p>
          <a:p>
            <a:r>
              <a:rPr lang="de-AT" altLang="de-DE" dirty="0">
                <a:latin typeface="Arial" panose="020B0604020202020204" pitchFamily="34" charset="0"/>
              </a:rPr>
              <a:t>Ergebnissicherung </a:t>
            </a:r>
          </a:p>
        </p:txBody>
      </p:sp>
    </p:spTree>
    <p:extLst>
      <p:ext uri="{BB962C8B-B14F-4D97-AF65-F5344CB8AC3E}">
        <p14:creationId xmlns:p14="http://schemas.microsoft.com/office/powerpoint/2010/main" val="2739787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167CC8-9B7E-464A-ACA7-73C5E57C025D}"/>
              </a:ext>
            </a:extLst>
          </p:cNvPr>
          <p:cNvSpPr>
            <a:spLocks noGrp="1"/>
          </p:cNvSpPr>
          <p:nvPr>
            <p:ph type="title"/>
          </p:nvPr>
        </p:nvSpPr>
        <p:spPr/>
        <p:txBody>
          <a:bodyPr/>
          <a:lstStyle/>
          <a:p>
            <a:r>
              <a:rPr lang="de-AT" altLang="de-DE" dirty="0"/>
              <a:t>Selbstreflexion zu </a:t>
            </a:r>
            <a:br>
              <a:rPr lang="de-AT" altLang="de-DE" dirty="0"/>
            </a:br>
            <a:r>
              <a:rPr lang="de-AT" altLang="de-DE" dirty="0"/>
              <a:t>Stärken, Werten und Zielen</a:t>
            </a:r>
            <a:endParaRPr lang="de-DE" dirty="0"/>
          </a:p>
        </p:txBody>
      </p:sp>
      <p:sp>
        <p:nvSpPr>
          <p:cNvPr id="3" name="Inhaltsplatzhalter 2">
            <a:extLst>
              <a:ext uri="{FF2B5EF4-FFF2-40B4-BE49-F238E27FC236}">
                <a16:creationId xmlns:a16="http://schemas.microsoft.com/office/drawing/2014/main" id="{185D00A4-086F-9247-8DB9-DC94172507B4}"/>
              </a:ext>
            </a:extLst>
          </p:cNvPr>
          <p:cNvSpPr>
            <a:spLocks noGrp="1"/>
          </p:cNvSpPr>
          <p:nvPr>
            <p:ph idx="1"/>
          </p:nvPr>
        </p:nvSpPr>
        <p:spPr/>
        <p:txBody>
          <a:bodyPr/>
          <a:lstStyle/>
          <a:p>
            <a:r>
              <a:rPr lang="de-AT" altLang="de-DE" dirty="0"/>
              <a:t>Das Wissen um die persönlichen Stärken und Begabungen ermöglicht Ihnen, Anforderungen von Studien- und Berufswegen mit Ihrem Profil zu vergleichen. Vertrauenspersonen können Sie bei einer ersten Einschätzung unterstützen. Holen Sie sich ein Feedback zu Ihren Stärken ein.</a:t>
            </a:r>
          </a:p>
          <a:p>
            <a:r>
              <a:rPr lang="de-AT" altLang="de-DE" dirty="0"/>
              <a:t>Werte und Ziele bestimmen unser Denken und Handeln. Herauszufinden was Ihnen wirklich wichtig ist und was Sie im Leben allgemein und im Berufsleben anstreben, ist ein entscheidender Schritt, um Kriterien für eine passende Berufs- und Studienwahl zu erarbeiten.</a:t>
            </a:r>
          </a:p>
        </p:txBody>
      </p:sp>
    </p:spTree>
    <p:extLst>
      <p:ext uri="{BB962C8B-B14F-4D97-AF65-F5344CB8AC3E}">
        <p14:creationId xmlns:p14="http://schemas.microsoft.com/office/powerpoint/2010/main" val="3774577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3C3811-462B-D748-9CFE-C5B835E78A17}"/>
              </a:ext>
            </a:extLst>
          </p:cNvPr>
          <p:cNvSpPr>
            <a:spLocks noGrp="1"/>
          </p:cNvSpPr>
          <p:nvPr>
            <p:ph type="title"/>
          </p:nvPr>
        </p:nvSpPr>
        <p:spPr>
          <a:xfrm>
            <a:off x="6804707" y="2392429"/>
            <a:ext cx="4902979" cy="1362075"/>
          </a:xfrm>
        </p:spPr>
        <p:txBody>
          <a:bodyPr>
            <a:normAutofit fontScale="90000"/>
          </a:bodyPr>
          <a:lstStyle/>
          <a:p>
            <a:r>
              <a:rPr lang="de-DE" sz="2200" b="0" dirty="0"/>
              <a:t>Arbeitsblatt</a:t>
            </a:r>
            <a:br>
              <a:rPr lang="de-DE" dirty="0"/>
            </a:br>
            <a:r>
              <a:rPr lang="de-DE" sz="4400" dirty="0"/>
              <a:t>Selbstbild </a:t>
            </a:r>
            <a:r>
              <a:rPr lang="de-DE" sz="4400" dirty="0" err="1"/>
              <a:t>fremdbild</a:t>
            </a:r>
            <a:br>
              <a:rPr lang="de-DE" dirty="0"/>
            </a:br>
            <a:br>
              <a:rPr lang="de-DE" sz="3100" dirty="0"/>
            </a:br>
            <a:r>
              <a:rPr lang="de-DE" sz="1200" b="0" dirty="0"/>
              <a:t>Schülerfolder Seite 12-13</a:t>
            </a:r>
          </a:p>
        </p:txBody>
      </p:sp>
      <p:pic>
        <p:nvPicPr>
          <p:cNvPr id="8" name="Grafik 7">
            <a:extLst>
              <a:ext uri="{FF2B5EF4-FFF2-40B4-BE49-F238E27FC236}">
                <a16:creationId xmlns:a16="http://schemas.microsoft.com/office/drawing/2014/main" id="{2321B48B-2BC1-A247-8C24-5EA9A52102C1}"/>
              </a:ext>
            </a:extLst>
          </p:cNvPr>
          <p:cNvPicPr>
            <a:picLocks noChangeAspect="1"/>
          </p:cNvPicPr>
          <p:nvPr/>
        </p:nvPicPr>
        <p:blipFill>
          <a:blip r:embed="rId2"/>
          <a:stretch>
            <a:fillRect/>
          </a:stretch>
        </p:blipFill>
        <p:spPr>
          <a:xfrm>
            <a:off x="575349" y="1312696"/>
            <a:ext cx="5756017" cy="4061505"/>
          </a:xfrm>
          <a:prstGeom prst="rect">
            <a:avLst/>
          </a:prstGeom>
          <a:ln w="3175">
            <a:no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367985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3C3811-462B-D748-9CFE-C5B835E78A17}"/>
              </a:ext>
            </a:extLst>
          </p:cNvPr>
          <p:cNvSpPr>
            <a:spLocks noGrp="1"/>
          </p:cNvSpPr>
          <p:nvPr>
            <p:ph type="title"/>
          </p:nvPr>
        </p:nvSpPr>
        <p:spPr>
          <a:xfrm>
            <a:off x="5576802" y="2319501"/>
            <a:ext cx="8868546" cy="1362075"/>
          </a:xfrm>
        </p:spPr>
        <p:txBody>
          <a:bodyPr>
            <a:normAutofit fontScale="90000"/>
          </a:bodyPr>
          <a:lstStyle/>
          <a:p>
            <a:r>
              <a:rPr lang="de-DE" sz="2200" b="0" dirty="0"/>
              <a:t>Variante 1 / Arbeitsblatt</a:t>
            </a:r>
            <a:br>
              <a:rPr lang="de-DE" dirty="0"/>
            </a:br>
            <a:r>
              <a:rPr lang="de-DE" sz="4400" dirty="0"/>
              <a:t>Werte und Ziele</a:t>
            </a:r>
            <a:br>
              <a:rPr lang="de-DE" dirty="0"/>
            </a:br>
            <a:br>
              <a:rPr lang="de-DE" sz="3100" dirty="0"/>
            </a:br>
            <a:r>
              <a:rPr lang="de-DE" sz="1200" b="0" dirty="0"/>
              <a:t>Schülerfolder Seite 19</a:t>
            </a:r>
          </a:p>
        </p:txBody>
      </p:sp>
      <p:pic>
        <p:nvPicPr>
          <p:cNvPr id="7" name="Grafik 6">
            <a:extLst>
              <a:ext uri="{FF2B5EF4-FFF2-40B4-BE49-F238E27FC236}">
                <a16:creationId xmlns:a16="http://schemas.microsoft.com/office/drawing/2014/main" id="{1FEDBCF9-C307-EF4F-935C-3E59A19763BF}"/>
              </a:ext>
            </a:extLst>
          </p:cNvPr>
          <p:cNvPicPr>
            <a:picLocks noChangeAspect="1"/>
          </p:cNvPicPr>
          <p:nvPr/>
        </p:nvPicPr>
        <p:blipFill>
          <a:blip r:embed="rId2"/>
          <a:stretch>
            <a:fillRect/>
          </a:stretch>
        </p:blipFill>
        <p:spPr>
          <a:xfrm>
            <a:off x="1168765" y="718055"/>
            <a:ext cx="3685596" cy="5202178"/>
          </a:xfrm>
          <a:prstGeom prst="rect">
            <a:avLst/>
          </a:prstGeom>
          <a:ln w="3175">
            <a:no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004237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470A6-7726-2945-B197-4DA437EAA7B0}"/>
              </a:ext>
            </a:extLst>
          </p:cNvPr>
          <p:cNvSpPr>
            <a:spLocks noGrp="1"/>
          </p:cNvSpPr>
          <p:nvPr>
            <p:ph type="title"/>
          </p:nvPr>
        </p:nvSpPr>
        <p:spPr/>
        <p:txBody>
          <a:bodyPr/>
          <a:lstStyle/>
          <a:p>
            <a:r>
              <a:rPr lang="de-DE" dirty="0"/>
              <a:t>Ergebnissicherung </a:t>
            </a:r>
            <a:br>
              <a:rPr lang="de-DE" dirty="0"/>
            </a:br>
            <a:r>
              <a:rPr lang="de-DE" dirty="0"/>
              <a:t>Peer Coaching</a:t>
            </a:r>
          </a:p>
        </p:txBody>
      </p:sp>
      <p:sp>
        <p:nvSpPr>
          <p:cNvPr id="3" name="Inhaltsplatzhalter 2">
            <a:extLst>
              <a:ext uri="{FF2B5EF4-FFF2-40B4-BE49-F238E27FC236}">
                <a16:creationId xmlns:a16="http://schemas.microsoft.com/office/drawing/2014/main" id="{DF352FF9-B68D-7E44-A35E-6D7D6D39263C}"/>
              </a:ext>
            </a:extLst>
          </p:cNvPr>
          <p:cNvSpPr>
            <a:spLocks noGrp="1"/>
          </p:cNvSpPr>
          <p:nvPr>
            <p:ph type="body" idx="1"/>
          </p:nvPr>
        </p:nvSpPr>
        <p:spPr/>
        <p:txBody>
          <a:bodyPr/>
          <a:lstStyle/>
          <a:p>
            <a:pPr marL="0" indent="0">
              <a:buNone/>
            </a:pPr>
            <a:r>
              <a:rPr lang="de-DE" dirty="0"/>
              <a:t>Variante 2</a:t>
            </a:r>
          </a:p>
        </p:txBody>
      </p:sp>
    </p:spTree>
    <p:extLst>
      <p:ext uri="{BB962C8B-B14F-4D97-AF65-F5344CB8AC3E}">
        <p14:creationId xmlns:p14="http://schemas.microsoft.com/office/powerpoint/2010/main" val="3436103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75BF9D-7746-8A4F-ACA4-2C0DAD567A49}"/>
              </a:ext>
            </a:extLst>
          </p:cNvPr>
          <p:cNvSpPr>
            <a:spLocks noGrp="1"/>
          </p:cNvSpPr>
          <p:nvPr>
            <p:ph type="title"/>
          </p:nvPr>
        </p:nvSpPr>
        <p:spPr/>
        <p:txBody>
          <a:bodyPr>
            <a:normAutofit/>
          </a:bodyPr>
          <a:lstStyle/>
          <a:p>
            <a:r>
              <a:rPr lang="de-DE" dirty="0"/>
              <a:t>Ergebnissicherung</a:t>
            </a:r>
            <a:br>
              <a:rPr lang="de-DE" dirty="0"/>
            </a:br>
            <a:r>
              <a:rPr lang="de-DE" dirty="0"/>
              <a:t>Peercoaching</a:t>
            </a:r>
          </a:p>
        </p:txBody>
      </p:sp>
      <p:sp>
        <p:nvSpPr>
          <p:cNvPr id="3" name="Inhaltsplatzhalter 2">
            <a:extLst>
              <a:ext uri="{FF2B5EF4-FFF2-40B4-BE49-F238E27FC236}">
                <a16:creationId xmlns:a16="http://schemas.microsoft.com/office/drawing/2014/main" id="{7A39CBE4-1028-1A41-8561-DD2A6EF355E1}"/>
              </a:ext>
            </a:extLst>
          </p:cNvPr>
          <p:cNvSpPr>
            <a:spLocks noGrp="1"/>
          </p:cNvSpPr>
          <p:nvPr>
            <p:ph idx="1"/>
          </p:nvPr>
        </p:nvSpPr>
        <p:spPr/>
        <p:txBody>
          <a:bodyPr/>
          <a:lstStyle/>
          <a:p>
            <a:pPr marL="0" indent="0">
              <a:buNone/>
            </a:pPr>
            <a:r>
              <a:rPr lang="de-DE" altLang="de-DE" b="1" dirty="0">
                <a:latin typeface="Helvetica Neue LT Std 75" panose="020B0604020202020204" pitchFamily="34" charset="77"/>
              </a:rPr>
              <a:t>Was ist Peer Coaching?</a:t>
            </a:r>
          </a:p>
          <a:p>
            <a:r>
              <a:rPr lang="de-DE" altLang="de-DE" dirty="0"/>
              <a:t>Austausch und unterstützende Beratung von „Gleichaltrigen“ </a:t>
            </a:r>
          </a:p>
          <a:p>
            <a:r>
              <a:rPr lang="de-DE" altLang="de-DE" dirty="0"/>
              <a:t>Lernen entsteht durch Sichtweise des Gegenübers, </a:t>
            </a:r>
            <a:br>
              <a:rPr lang="de-DE" altLang="de-DE" dirty="0"/>
            </a:br>
            <a:r>
              <a:rPr lang="de-DE" altLang="de-DE" dirty="0"/>
              <a:t>gemeinsame Reflexion und Feedback.</a:t>
            </a:r>
          </a:p>
          <a:p>
            <a:r>
              <a:rPr lang="de-DE" altLang="de-DE" dirty="0"/>
              <a:t>Peers handeln füreinander und miteinander.</a:t>
            </a:r>
          </a:p>
          <a:p>
            <a:r>
              <a:rPr lang="de-DE" altLang="de-DE" dirty="0"/>
              <a:t>Peer Coaching ist vertraulich.</a:t>
            </a:r>
          </a:p>
          <a:p>
            <a:endParaRPr lang="de-DE" altLang="de-DE" dirty="0"/>
          </a:p>
          <a:p>
            <a:pPr marL="0" indent="0">
              <a:buNone/>
            </a:pPr>
            <a:r>
              <a:rPr lang="de-DE" altLang="de-DE" b="1" dirty="0">
                <a:latin typeface="Helvetica Neue LT Std 75" panose="020B0604020202020204" pitchFamily="34" charset="77"/>
              </a:rPr>
              <a:t>Wie setzen wir es um?</a:t>
            </a:r>
          </a:p>
          <a:p>
            <a:r>
              <a:rPr lang="de-DE" altLang="de-DE" dirty="0"/>
              <a:t>Suchen Sie sich eine Person Ihres Vertrauens</a:t>
            </a:r>
          </a:p>
          <a:p>
            <a:r>
              <a:rPr lang="de-DE" altLang="de-DE" dirty="0"/>
              <a:t>Besprechen Sie die Fragen auf dem Arbeitsblatt </a:t>
            </a:r>
            <a:br>
              <a:rPr lang="de-DE" altLang="de-DE" dirty="0"/>
            </a:br>
            <a:r>
              <a:rPr lang="de-DE" altLang="de-DE" dirty="0"/>
              <a:t>Meine Stärken, Werte, Ziele (Seite 20)</a:t>
            </a:r>
          </a:p>
        </p:txBody>
      </p:sp>
    </p:spTree>
    <p:extLst>
      <p:ext uri="{BB962C8B-B14F-4D97-AF65-F5344CB8AC3E}">
        <p14:creationId xmlns:p14="http://schemas.microsoft.com/office/powerpoint/2010/main" val="2944884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AE529B-938B-2446-A3D7-F450728C2811}"/>
              </a:ext>
            </a:extLst>
          </p:cNvPr>
          <p:cNvSpPr>
            <a:spLocks noGrp="1"/>
          </p:cNvSpPr>
          <p:nvPr>
            <p:ph type="title"/>
          </p:nvPr>
        </p:nvSpPr>
        <p:spPr>
          <a:xfrm>
            <a:off x="843776" y="1674373"/>
            <a:ext cx="9573652" cy="1362075"/>
          </a:xfrm>
        </p:spPr>
        <p:txBody>
          <a:bodyPr/>
          <a:lstStyle/>
          <a:p>
            <a:r>
              <a:rPr lang="de-DE" dirty="0"/>
              <a:t>nächstes mal geht es weiter …</a:t>
            </a:r>
          </a:p>
        </p:txBody>
      </p:sp>
      <p:sp>
        <p:nvSpPr>
          <p:cNvPr id="3" name="Textplatzhalter 2">
            <a:extLst>
              <a:ext uri="{FF2B5EF4-FFF2-40B4-BE49-F238E27FC236}">
                <a16:creationId xmlns:a16="http://schemas.microsoft.com/office/drawing/2014/main" id="{16318540-61E0-0C45-91DA-EDEDA8D699AA}"/>
              </a:ext>
            </a:extLst>
          </p:cNvPr>
          <p:cNvSpPr>
            <a:spLocks noGrp="1"/>
          </p:cNvSpPr>
          <p:nvPr>
            <p:ph type="body" idx="1"/>
          </p:nvPr>
        </p:nvSpPr>
        <p:spPr>
          <a:xfrm>
            <a:off x="843776" y="2806726"/>
            <a:ext cx="8868546" cy="1500187"/>
          </a:xfrm>
        </p:spPr>
        <p:txBody>
          <a:bodyPr anchor="t"/>
          <a:lstStyle/>
          <a:p>
            <a:r>
              <a:rPr lang="de-DE" cap="none" dirty="0"/>
              <a:t>Weiterführende Infos finden Sie in der Toolbox auf 18plus.at</a:t>
            </a:r>
          </a:p>
        </p:txBody>
      </p:sp>
    </p:spTree>
    <p:extLst>
      <p:ext uri="{BB962C8B-B14F-4D97-AF65-F5344CB8AC3E}">
        <p14:creationId xmlns:p14="http://schemas.microsoft.com/office/powerpoint/2010/main" val="117310155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264</Words>
  <Application>Microsoft Macintosh PowerPoint</Application>
  <PresentationFormat>Breitbild</PresentationFormat>
  <Paragraphs>29</Paragraphs>
  <Slides>9</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9</vt:i4>
      </vt:variant>
    </vt:vector>
  </HeadingPairs>
  <TitlesOfParts>
    <vt:vector size="14" baseType="lpstr">
      <vt:lpstr>Arial</vt:lpstr>
      <vt:lpstr>Calibri</vt:lpstr>
      <vt:lpstr>Helvetica Neue LT Std 45 Light</vt:lpstr>
      <vt:lpstr>Helvetica Neue LT Std 75</vt:lpstr>
      <vt:lpstr>Office</vt:lpstr>
      <vt:lpstr>PowerPoint-Präsentation</vt:lpstr>
      <vt:lpstr>Was wir heute machen …</vt:lpstr>
      <vt:lpstr>Selbstreflexion zu  Stärken, Werten und Zielen</vt:lpstr>
      <vt:lpstr>Selbstreflexion zu  Stärken, Werten und Zielen</vt:lpstr>
      <vt:lpstr>Arbeitsblatt Selbstbild fremdbild  Schülerfolder Seite 12-13</vt:lpstr>
      <vt:lpstr>Variante 1 / Arbeitsblatt Werte und Ziele  Schülerfolder Seite 19</vt:lpstr>
      <vt:lpstr>Ergebnissicherung  Peer Coaching</vt:lpstr>
      <vt:lpstr>Ergebnissicherung Peercoaching</vt:lpstr>
      <vt:lpstr>nächstes mal geht es weiter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Johanna Heller</dc:creator>
  <cp:lastModifiedBy>Johanna Heller</cp:lastModifiedBy>
  <cp:revision>29</cp:revision>
  <dcterms:created xsi:type="dcterms:W3CDTF">2020-04-03T10:16:16Z</dcterms:created>
  <dcterms:modified xsi:type="dcterms:W3CDTF">2020-04-22T09:25:49Z</dcterms:modified>
</cp:coreProperties>
</file>