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349" r:id="rId3"/>
    <p:sldId id="353" r:id="rId4"/>
    <p:sldId id="317" r:id="rId5"/>
    <p:sldId id="319" r:id="rId6"/>
    <p:sldId id="320" r:id="rId7"/>
    <p:sldId id="308" r:id="rId8"/>
    <p:sldId id="321" r:id="rId9"/>
    <p:sldId id="327" r:id="rId10"/>
    <p:sldId id="323" r:id="rId11"/>
    <p:sldId id="324" r:id="rId12"/>
    <p:sldId id="325" r:id="rId13"/>
    <p:sldId id="330" r:id="rId14"/>
    <p:sldId id="329" r:id="rId15"/>
    <p:sldId id="331" r:id="rId16"/>
    <p:sldId id="332" r:id="rId17"/>
    <p:sldId id="350" r:id="rId18"/>
    <p:sldId id="351" r:id="rId19"/>
    <p:sldId id="333" r:id="rId20"/>
    <p:sldId id="334" r:id="rId21"/>
    <p:sldId id="343" r:id="rId22"/>
    <p:sldId id="345" r:id="rId23"/>
    <p:sldId id="335" r:id="rId24"/>
    <p:sldId id="336" r:id="rId25"/>
    <p:sldId id="337" r:id="rId26"/>
    <p:sldId id="344" r:id="rId27"/>
    <p:sldId id="338" r:id="rId28"/>
    <p:sldId id="346" r:id="rId29"/>
    <p:sldId id="341" r:id="rId30"/>
    <p:sldId id="347" r:id="rId31"/>
    <p:sldId id="348" r:id="rId32"/>
    <p:sldId id="352" r:id="rId33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36">
          <p15:clr>
            <a:srgbClr val="A4A3A4"/>
          </p15:clr>
        </p15:guide>
        <p15:guide id="2" orient="horz" pos="956">
          <p15:clr>
            <a:srgbClr val="A4A3A4"/>
          </p15:clr>
        </p15:guide>
        <p15:guide id="3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AF2F"/>
    <a:srgbClr val="ABCB2A"/>
    <a:srgbClr val="0092D2"/>
    <a:srgbClr val="45A3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94658" autoAdjust="0"/>
  </p:normalViewPr>
  <p:slideViewPr>
    <p:cSldViewPr snapToGrid="0" snapToObjects="1">
      <p:cViewPr>
        <p:scale>
          <a:sx n="100" d="100"/>
          <a:sy n="100" d="100"/>
        </p:scale>
        <p:origin x="-1308" y="-240"/>
      </p:cViewPr>
      <p:guideLst>
        <p:guide orient="horz" pos="2336"/>
        <p:guide orient="horz" pos="956"/>
        <p:guide pos="7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-1974" y="-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304C94-1E0B-4AE9-BAE0-3CD6D7BBB895}" type="doc">
      <dgm:prSet loTypeId="urn:microsoft.com/office/officeart/2005/8/layout/vList4" loCatId="list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de-DE"/>
        </a:p>
      </dgm:t>
    </dgm:pt>
    <dgm:pt modelId="{872C1325-3466-40D1-8776-00925C2591EC}">
      <dgm:prSet phldrT="[Text]" custT="1"/>
      <dgm:spPr/>
      <dgm:t>
        <a:bodyPr/>
        <a:lstStyle/>
        <a:p>
          <a:r>
            <a:rPr lang="de-DE" sz="1600" b="0" i="0" dirty="0" smtClean="0">
              <a:solidFill>
                <a:schemeClr val="tx1"/>
              </a:solidFill>
              <a:latin typeface="Flama Light"/>
              <a:cs typeface="Flama Light"/>
            </a:rPr>
            <a:t>18plus Wegweiser mit konkreten Handlungsempfehlungen für Ihre nächsten Schritte</a:t>
          </a:r>
          <a:endParaRPr lang="de-DE" sz="1400" b="0" i="0" dirty="0">
            <a:solidFill>
              <a:schemeClr val="tx1"/>
            </a:solidFill>
            <a:latin typeface="Flama Light"/>
            <a:cs typeface="Flama Light"/>
          </a:endParaRPr>
        </a:p>
      </dgm:t>
    </dgm:pt>
    <dgm:pt modelId="{FAEEFA11-B442-4A9B-8877-C2FBD3061D84}" type="parTrans" cxnId="{B064BDD7-A8E0-43BF-A1F1-AA9DEFA95ACF}">
      <dgm:prSet/>
      <dgm:spPr/>
      <dgm:t>
        <a:bodyPr/>
        <a:lstStyle/>
        <a:p>
          <a:endParaRPr lang="de-DE"/>
        </a:p>
      </dgm:t>
    </dgm:pt>
    <dgm:pt modelId="{BDC03E0A-0C4F-466B-B8F4-233A9D26BED3}" type="sibTrans" cxnId="{B064BDD7-A8E0-43BF-A1F1-AA9DEFA95ACF}">
      <dgm:prSet/>
      <dgm:spPr/>
      <dgm:t>
        <a:bodyPr/>
        <a:lstStyle/>
        <a:p>
          <a:endParaRPr lang="de-DE"/>
        </a:p>
      </dgm:t>
    </dgm:pt>
    <dgm:pt modelId="{9B56DB56-0765-4022-9386-FDA85D3E10BC}">
      <dgm:prSet phldrT="[Text]" custT="1"/>
      <dgm:spPr/>
      <dgm:t>
        <a:bodyPr/>
        <a:lstStyle/>
        <a:p>
          <a:r>
            <a:rPr lang="de-DE" sz="1600" b="0" i="0" dirty="0" smtClean="0">
              <a:solidFill>
                <a:schemeClr val="tx1"/>
              </a:solidFill>
              <a:latin typeface="Flama Light"/>
              <a:cs typeface="Flama Light"/>
            </a:rPr>
            <a:t>Hilfreiche Informationen zum Bildungssystem und der Recherche zur Berufs- und Studienwahl</a:t>
          </a:r>
          <a:endParaRPr lang="de-DE" sz="1600" b="0" i="0" dirty="0">
            <a:latin typeface="Flama Light"/>
            <a:cs typeface="Flama Light"/>
          </a:endParaRPr>
        </a:p>
      </dgm:t>
    </dgm:pt>
    <dgm:pt modelId="{646A1F46-C9C9-4E2E-8F54-E73DC751C98A}" type="parTrans" cxnId="{717169E7-A66E-48D4-A1E8-AA9EA6670152}">
      <dgm:prSet/>
      <dgm:spPr/>
      <dgm:t>
        <a:bodyPr/>
        <a:lstStyle/>
        <a:p>
          <a:endParaRPr lang="de-DE"/>
        </a:p>
      </dgm:t>
    </dgm:pt>
    <dgm:pt modelId="{B95B4441-7A4B-4FCF-A95E-5ADFF0D3BDE7}" type="sibTrans" cxnId="{717169E7-A66E-48D4-A1E8-AA9EA6670152}">
      <dgm:prSet/>
      <dgm:spPr/>
      <dgm:t>
        <a:bodyPr/>
        <a:lstStyle/>
        <a:p>
          <a:endParaRPr lang="de-DE"/>
        </a:p>
      </dgm:t>
    </dgm:pt>
    <dgm:pt modelId="{643B1F5A-900C-43C5-8002-132AD9813716}">
      <dgm:prSet phldrT="[Text]" custT="1"/>
      <dgm:spPr/>
      <dgm:t>
        <a:bodyPr/>
        <a:lstStyle/>
        <a:p>
          <a:r>
            <a:rPr lang="de-DE" sz="1600" b="0" i="0" dirty="0" smtClean="0">
              <a:solidFill>
                <a:schemeClr val="tx1"/>
              </a:solidFill>
              <a:latin typeface="Flama Light"/>
              <a:cs typeface="Flama Light"/>
            </a:rPr>
            <a:t>Zahlreiche Links unter </a:t>
          </a:r>
          <a:br>
            <a:rPr lang="de-DE" sz="1600" b="0" i="0" dirty="0" smtClean="0">
              <a:solidFill>
                <a:schemeClr val="tx1"/>
              </a:solidFill>
              <a:latin typeface="Flama Light"/>
              <a:cs typeface="Flama Light"/>
            </a:rPr>
          </a:br>
          <a:r>
            <a:rPr lang="de-DE" sz="1600" b="0" i="0" dirty="0" smtClean="0">
              <a:solidFill>
                <a:schemeClr val="tx1"/>
              </a:solidFill>
              <a:latin typeface="Flama Light"/>
              <a:cs typeface="Flama Light"/>
            </a:rPr>
            <a:t>www.18plus.at/18plus-fuer-schuelerinnen/</a:t>
          </a:r>
          <a:r>
            <a:rPr lang="de-DE" sz="1600" b="0" i="0" dirty="0" err="1" smtClean="0">
              <a:solidFill>
                <a:schemeClr val="tx1"/>
              </a:solidFill>
              <a:latin typeface="Flama Light"/>
              <a:cs typeface="Flama Light"/>
            </a:rPr>
            <a:t>ueberblick</a:t>
          </a:r>
          <a:r>
            <a:rPr lang="de-DE" sz="1600" b="0" i="0" dirty="0" smtClean="0">
              <a:solidFill>
                <a:schemeClr val="tx1"/>
              </a:solidFill>
              <a:latin typeface="Flama Light"/>
              <a:cs typeface="Flama Light"/>
            </a:rPr>
            <a:t>/</a:t>
          </a:r>
          <a:endParaRPr lang="de-DE" sz="900" b="0" i="0" dirty="0">
            <a:latin typeface="Flama Light"/>
            <a:cs typeface="Flama Light"/>
          </a:endParaRPr>
        </a:p>
      </dgm:t>
    </dgm:pt>
    <dgm:pt modelId="{4ABB1613-98BF-495D-A2C5-5E768EB5F59B}" type="parTrans" cxnId="{9577AFFC-C6F1-4288-84B2-BD49B631924A}">
      <dgm:prSet/>
      <dgm:spPr/>
      <dgm:t>
        <a:bodyPr/>
        <a:lstStyle/>
        <a:p>
          <a:endParaRPr lang="de-DE"/>
        </a:p>
      </dgm:t>
    </dgm:pt>
    <dgm:pt modelId="{489D3C4B-3C6D-41D4-872F-65E49D350778}" type="sibTrans" cxnId="{9577AFFC-C6F1-4288-84B2-BD49B631924A}">
      <dgm:prSet/>
      <dgm:spPr/>
      <dgm:t>
        <a:bodyPr/>
        <a:lstStyle/>
        <a:p>
          <a:endParaRPr lang="de-DE"/>
        </a:p>
      </dgm:t>
    </dgm:pt>
    <dgm:pt modelId="{E5069E2D-98E8-4E1A-90FC-754AA47B67A6}">
      <dgm:prSet custT="1"/>
      <dgm:spPr/>
      <dgm:t>
        <a:bodyPr/>
        <a:lstStyle/>
        <a:p>
          <a:r>
            <a:rPr lang="de-AT" altLang="de-DE" sz="1600" dirty="0" smtClean="0">
              <a:solidFill>
                <a:schemeClr val="tx1"/>
              </a:solidFill>
              <a:latin typeface="Flama-Light" charset="0"/>
              <a:cs typeface="Flama Ultralight" pitchFamily="-84" charset="0"/>
            </a:rPr>
            <a:t>Ein klares Bild Ihrer Stärken, Werte und Ziele</a:t>
          </a:r>
          <a:endParaRPr lang="de-DE" sz="1600" dirty="0">
            <a:solidFill>
              <a:schemeClr val="tx1"/>
            </a:solidFill>
            <a:latin typeface="Flama Ultralight"/>
          </a:endParaRPr>
        </a:p>
      </dgm:t>
    </dgm:pt>
    <dgm:pt modelId="{F02F4FA8-0041-4E06-91BA-3EEA8D849C1C}" type="parTrans" cxnId="{6AA2FF70-AB73-4464-BD74-48AC83723436}">
      <dgm:prSet/>
      <dgm:spPr/>
      <dgm:t>
        <a:bodyPr/>
        <a:lstStyle/>
        <a:p>
          <a:endParaRPr lang="de-DE"/>
        </a:p>
      </dgm:t>
    </dgm:pt>
    <dgm:pt modelId="{6F0F2F94-B2CD-49A7-ACE0-3F9F11D18B80}" type="sibTrans" cxnId="{6AA2FF70-AB73-4464-BD74-48AC83723436}">
      <dgm:prSet/>
      <dgm:spPr/>
      <dgm:t>
        <a:bodyPr/>
        <a:lstStyle/>
        <a:p>
          <a:endParaRPr lang="de-DE"/>
        </a:p>
      </dgm:t>
    </dgm:pt>
    <dgm:pt modelId="{35B811BE-E56B-4FC5-A4A1-FECC3B9EAB0D}">
      <dgm:prSet custT="1"/>
      <dgm:spPr/>
      <dgm:t>
        <a:bodyPr/>
        <a:lstStyle/>
        <a:p>
          <a:r>
            <a:rPr lang="de-AT" altLang="de-DE" sz="1600" dirty="0" smtClean="0">
              <a:solidFill>
                <a:schemeClr val="tx1"/>
              </a:solidFill>
              <a:latin typeface="Flama-Light" charset="0"/>
              <a:cs typeface="Flama Ultralight" pitchFamily="-84" charset="0"/>
            </a:rPr>
            <a:t>Die Gelegenheit, sich mit Ihren persönlichen Interessen auseinandersetzen</a:t>
          </a:r>
          <a:endParaRPr lang="de-DE" sz="1600" dirty="0">
            <a:solidFill>
              <a:schemeClr val="tx1"/>
            </a:solidFill>
            <a:latin typeface="Flama Ultralight"/>
          </a:endParaRPr>
        </a:p>
      </dgm:t>
    </dgm:pt>
    <dgm:pt modelId="{8CEB5BEE-B499-4CC7-99E9-1B4E7157BFCC}" type="parTrans" cxnId="{69C4271A-FF96-445D-80EC-F29D65EBA2FC}">
      <dgm:prSet/>
      <dgm:spPr/>
      <dgm:t>
        <a:bodyPr/>
        <a:lstStyle/>
        <a:p>
          <a:endParaRPr lang="de-DE"/>
        </a:p>
      </dgm:t>
    </dgm:pt>
    <dgm:pt modelId="{F83318AA-222D-42BE-8F78-0999A1B89605}" type="sibTrans" cxnId="{69C4271A-FF96-445D-80EC-F29D65EBA2FC}">
      <dgm:prSet/>
      <dgm:spPr/>
      <dgm:t>
        <a:bodyPr/>
        <a:lstStyle/>
        <a:p>
          <a:endParaRPr lang="de-DE"/>
        </a:p>
      </dgm:t>
    </dgm:pt>
    <dgm:pt modelId="{57A0AC77-2C69-4A4E-B914-ECCCA462722D}">
      <dgm:prSet custT="1"/>
      <dgm:spPr/>
      <dgm:t>
        <a:bodyPr/>
        <a:lstStyle/>
        <a:p>
          <a:r>
            <a:rPr lang="de-AT" altLang="de-DE" sz="1600" dirty="0" smtClean="0">
              <a:solidFill>
                <a:schemeClr val="tx1"/>
              </a:solidFill>
              <a:latin typeface="Flama-Light" charset="0"/>
              <a:cs typeface="Flama Ultralight" pitchFamily="-84" charset="0"/>
            </a:rPr>
            <a:t>Konkrete Beratungsangebote der Psychologischen Studierendenberatung bzw. anderer regionaler Partner</a:t>
          </a:r>
          <a:endParaRPr lang="de-DE" sz="1600" dirty="0">
            <a:solidFill>
              <a:schemeClr val="tx1"/>
            </a:solidFill>
            <a:latin typeface="Flama Ultralight"/>
          </a:endParaRPr>
        </a:p>
      </dgm:t>
    </dgm:pt>
    <dgm:pt modelId="{59EA6DA1-D7A8-4124-9887-7C5FDED70783}" type="parTrans" cxnId="{EA18A403-F314-4CA0-983C-01ADEBAB0F93}">
      <dgm:prSet/>
      <dgm:spPr/>
      <dgm:t>
        <a:bodyPr/>
        <a:lstStyle/>
        <a:p>
          <a:endParaRPr lang="de-DE"/>
        </a:p>
      </dgm:t>
    </dgm:pt>
    <dgm:pt modelId="{76F4A758-1F11-44D7-B4D7-9F290D406BB5}" type="sibTrans" cxnId="{EA18A403-F314-4CA0-983C-01ADEBAB0F93}">
      <dgm:prSet/>
      <dgm:spPr/>
      <dgm:t>
        <a:bodyPr/>
        <a:lstStyle/>
        <a:p>
          <a:endParaRPr lang="de-DE"/>
        </a:p>
      </dgm:t>
    </dgm:pt>
    <dgm:pt modelId="{17D4E78C-28B7-44C3-AA92-DD6EBD4EF778}" type="pres">
      <dgm:prSet presAssocID="{50304C94-1E0B-4AE9-BAE0-3CD6D7BBB89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50D61FCF-7CB4-43C7-B8B1-45C34857990A}" type="pres">
      <dgm:prSet presAssocID="{872C1325-3466-40D1-8776-00925C2591EC}" presName="comp" presStyleCnt="0"/>
      <dgm:spPr/>
      <dgm:t>
        <a:bodyPr/>
        <a:lstStyle/>
        <a:p>
          <a:endParaRPr lang="de-DE"/>
        </a:p>
      </dgm:t>
    </dgm:pt>
    <dgm:pt modelId="{FE5D8D3A-A642-47BB-9E3D-7423EA06E617}" type="pres">
      <dgm:prSet presAssocID="{872C1325-3466-40D1-8776-00925C2591EC}" presName="box" presStyleLbl="node1" presStyleIdx="0" presStyleCnt="6"/>
      <dgm:spPr/>
      <dgm:t>
        <a:bodyPr/>
        <a:lstStyle/>
        <a:p>
          <a:endParaRPr lang="de-DE"/>
        </a:p>
      </dgm:t>
    </dgm:pt>
    <dgm:pt modelId="{AAD4AD31-C869-4A68-B762-A6AD045BDC8E}" type="pres">
      <dgm:prSet presAssocID="{872C1325-3466-40D1-8776-00925C2591EC}" presName="img" presStyleLbl="fgImgPlace1" presStyleIdx="0" presStyleCnt="6"/>
      <dgm:spPr/>
      <dgm:t>
        <a:bodyPr/>
        <a:lstStyle/>
        <a:p>
          <a:endParaRPr lang="de-DE"/>
        </a:p>
      </dgm:t>
    </dgm:pt>
    <dgm:pt modelId="{8DCC07A7-76CA-4293-9797-3FF6419517E8}" type="pres">
      <dgm:prSet presAssocID="{872C1325-3466-40D1-8776-00925C2591EC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22BEBC0-2B69-4DB5-8E2B-ED23705B8887}" type="pres">
      <dgm:prSet presAssocID="{BDC03E0A-0C4F-466B-B8F4-233A9D26BED3}" presName="spacer" presStyleCnt="0"/>
      <dgm:spPr/>
      <dgm:t>
        <a:bodyPr/>
        <a:lstStyle/>
        <a:p>
          <a:endParaRPr lang="de-DE"/>
        </a:p>
      </dgm:t>
    </dgm:pt>
    <dgm:pt modelId="{D38A527E-B92B-4427-8229-04127489F654}" type="pres">
      <dgm:prSet presAssocID="{E5069E2D-98E8-4E1A-90FC-754AA47B67A6}" presName="comp" presStyleCnt="0"/>
      <dgm:spPr/>
      <dgm:t>
        <a:bodyPr/>
        <a:lstStyle/>
        <a:p>
          <a:endParaRPr lang="de-DE"/>
        </a:p>
      </dgm:t>
    </dgm:pt>
    <dgm:pt modelId="{218DD20E-C442-4564-A016-5E186DE49E8C}" type="pres">
      <dgm:prSet presAssocID="{E5069E2D-98E8-4E1A-90FC-754AA47B67A6}" presName="box" presStyleLbl="node1" presStyleIdx="1" presStyleCnt="6"/>
      <dgm:spPr/>
      <dgm:t>
        <a:bodyPr/>
        <a:lstStyle/>
        <a:p>
          <a:endParaRPr lang="de-DE"/>
        </a:p>
      </dgm:t>
    </dgm:pt>
    <dgm:pt modelId="{56C69752-3DED-4EBC-B975-1F8BED04727D}" type="pres">
      <dgm:prSet presAssocID="{E5069E2D-98E8-4E1A-90FC-754AA47B67A6}" presName="img" presStyleLbl="fgImgPlace1" presStyleIdx="1" presStyleCnt="6"/>
      <dgm:spPr/>
      <dgm:t>
        <a:bodyPr/>
        <a:lstStyle/>
        <a:p>
          <a:endParaRPr lang="de-DE"/>
        </a:p>
      </dgm:t>
    </dgm:pt>
    <dgm:pt modelId="{5D73245E-4B45-422D-9870-BA110CE5D477}" type="pres">
      <dgm:prSet presAssocID="{E5069E2D-98E8-4E1A-90FC-754AA47B67A6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546D433-01C7-4864-928F-57855A6596C2}" type="pres">
      <dgm:prSet presAssocID="{6F0F2F94-B2CD-49A7-ACE0-3F9F11D18B80}" presName="spacer" presStyleCnt="0"/>
      <dgm:spPr/>
      <dgm:t>
        <a:bodyPr/>
        <a:lstStyle/>
        <a:p>
          <a:endParaRPr lang="de-DE"/>
        </a:p>
      </dgm:t>
    </dgm:pt>
    <dgm:pt modelId="{784CB556-5B99-4B71-90BA-DB6A8DF0F6C8}" type="pres">
      <dgm:prSet presAssocID="{35B811BE-E56B-4FC5-A4A1-FECC3B9EAB0D}" presName="comp" presStyleCnt="0"/>
      <dgm:spPr/>
      <dgm:t>
        <a:bodyPr/>
        <a:lstStyle/>
        <a:p>
          <a:endParaRPr lang="de-DE"/>
        </a:p>
      </dgm:t>
    </dgm:pt>
    <dgm:pt modelId="{E93F7DEC-F441-41D3-BE33-B792006912CB}" type="pres">
      <dgm:prSet presAssocID="{35B811BE-E56B-4FC5-A4A1-FECC3B9EAB0D}" presName="box" presStyleLbl="node1" presStyleIdx="2" presStyleCnt="6"/>
      <dgm:spPr/>
      <dgm:t>
        <a:bodyPr/>
        <a:lstStyle/>
        <a:p>
          <a:endParaRPr lang="de-DE"/>
        </a:p>
      </dgm:t>
    </dgm:pt>
    <dgm:pt modelId="{5E15DD9C-5743-4EAB-B76E-0D93EF737B54}" type="pres">
      <dgm:prSet presAssocID="{35B811BE-E56B-4FC5-A4A1-FECC3B9EAB0D}" presName="img" presStyleLbl="fgImgPlace1" presStyleIdx="2" presStyleCnt="6"/>
      <dgm:spPr/>
      <dgm:t>
        <a:bodyPr/>
        <a:lstStyle/>
        <a:p>
          <a:endParaRPr lang="de-DE"/>
        </a:p>
      </dgm:t>
    </dgm:pt>
    <dgm:pt modelId="{1A7E7333-0F35-4CD1-881E-29CBFF9D52F2}" type="pres">
      <dgm:prSet presAssocID="{35B811BE-E56B-4FC5-A4A1-FECC3B9EAB0D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AFB3F98-585F-49A3-9E2C-C1967715FB0E}" type="pres">
      <dgm:prSet presAssocID="{F83318AA-222D-42BE-8F78-0999A1B89605}" presName="spacer" presStyleCnt="0"/>
      <dgm:spPr/>
      <dgm:t>
        <a:bodyPr/>
        <a:lstStyle/>
        <a:p>
          <a:endParaRPr lang="de-DE"/>
        </a:p>
      </dgm:t>
    </dgm:pt>
    <dgm:pt modelId="{36FD9117-546F-4565-9FA2-DFC3E6C45472}" type="pres">
      <dgm:prSet presAssocID="{57A0AC77-2C69-4A4E-B914-ECCCA462722D}" presName="comp" presStyleCnt="0"/>
      <dgm:spPr/>
      <dgm:t>
        <a:bodyPr/>
        <a:lstStyle/>
        <a:p>
          <a:endParaRPr lang="de-DE"/>
        </a:p>
      </dgm:t>
    </dgm:pt>
    <dgm:pt modelId="{12B49C5D-D569-4A89-9BE4-D0B8AE069F38}" type="pres">
      <dgm:prSet presAssocID="{57A0AC77-2C69-4A4E-B914-ECCCA462722D}" presName="box" presStyleLbl="node1" presStyleIdx="3" presStyleCnt="6"/>
      <dgm:spPr/>
      <dgm:t>
        <a:bodyPr/>
        <a:lstStyle/>
        <a:p>
          <a:endParaRPr lang="de-DE"/>
        </a:p>
      </dgm:t>
    </dgm:pt>
    <dgm:pt modelId="{FFF4FC86-EFA6-4830-864E-B8D34D388CAD}" type="pres">
      <dgm:prSet presAssocID="{57A0AC77-2C69-4A4E-B914-ECCCA462722D}" presName="img" presStyleLbl="fgImgPlace1" presStyleIdx="3" presStyleCnt="6"/>
      <dgm:spPr/>
      <dgm:t>
        <a:bodyPr/>
        <a:lstStyle/>
        <a:p>
          <a:endParaRPr lang="de-DE"/>
        </a:p>
      </dgm:t>
    </dgm:pt>
    <dgm:pt modelId="{AC34601C-8A2A-4CE6-97C6-1A35E581D20D}" type="pres">
      <dgm:prSet presAssocID="{57A0AC77-2C69-4A4E-B914-ECCCA462722D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D166253-D89A-4C96-AA1E-2705855DF13B}" type="pres">
      <dgm:prSet presAssocID="{76F4A758-1F11-44D7-B4D7-9F290D406BB5}" presName="spacer" presStyleCnt="0"/>
      <dgm:spPr/>
      <dgm:t>
        <a:bodyPr/>
        <a:lstStyle/>
        <a:p>
          <a:endParaRPr lang="de-DE"/>
        </a:p>
      </dgm:t>
    </dgm:pt>
    <dgm:pt modelId="{CE2C29BE-9E91-46C1-B73A-CA549E157773}" type="pres">
      <dgm:prSet presAssocID="{9B56DB56-0765-4022-9386-FDA85D3E10BC}" presName="comp" presStyleCnt="0"/>
      <dgm:spPr/>
      <dgm:t>
        <a:bodyPr/>
        <a:lstStyle/>
        <a:p>
          <a:endParaRPr lang="de-DE"/>
        </a:p>
      </dgm:t>
    </dgm:pt>
    <dgm:pt modelId="{3549EA6E-7F1F-4238-AD86-0756C0AE602D}" type="pres">
      <dgm:prSet presAssocID="{9B56DB56-0765-4022-9386-FDA85D3E10BC}" presName="box" presStyleLbl="node1" presStyleIdx="4" presStyleCnt="6"/>
      <dgm:spPr/>
      <dgm:t>
        <a:bodyPr/>
        <a:lstStyle/>
        <a:p>
          <a:endParaRPr lang="de-DE"/>
        </a:p>
      </dgm:t>
    </dgm:pt>
    <dgm:pt modelId="{15BA9AB8-F9E1-4FE2-A0A7-1C7C45916B64}" type="pres">
      <dgm:prSet presAssocID="{9B56DB56-0765-4022-9386-FDA85D3E10BC}" presName="img" presStyleLbl="fgImgPlace1" presStyleIdx="4" presStyleCnt="6"/>
      <dgm:spPr/>
      <dgm:t>
        <a:bodyPr/>
        <a:lstStyle/>
        <a:p>
          <a:endParaRPr lang="de-DE"/>
        </a:p>
      </dgm:t>
    </dgm:pt>
    <dgm:pt modelId="{7830F05B-1D7F-4ECB-9F81-A2CC4BE4916C}" type="pres">
      <dgm:prSet presAssocID="{9B56DB56-0765-4022-9386-FDA85D3E10BC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25A9925-1735-4F53-A5D6-B14EF27BDF28}" type="pres">
      <dgm:prSet presAssocID="{B95B4441-7A4B-4FCF-A95E-5ADFF0D3BDE7}" presName="spacer" presStyleCnt="0"/>
      <dgm:spPr/>
      <dgm:t>
        <a:bodyPr/>
        <a:lstStyle/>
        <a:p>
          <a:endParaRPr lang="de-DE"/>
        </a:p>
      </dgm:t>
    </dgm:pt>
    <dgm:pt modelId="{84C81CCB-C1C6-4AB8-9D7B-E2F33816EA00}" type="pres">
      <dgm:prSet presAssocID="{643B1F5A-900C-43C5-8002-132AD9813716}" presName="comp" presStyleCnt="0"/>
      <dgm:spPr/>
      <dgm:t>
        <a:bodyPr/>
        <a:lstStyle/>
        <a:p>
          <a:endParaRPr lang="de-DE"/>
        </a:p>
      </dgm:t>
    </dgm:pt>
    <dgm:pt modelId="{ADDDD0E8-5ADF-41A8-9380-01C3A1D68759}" type="pres">
      <dgm:prSet presAssocID="{643B1F5A-900C-43C5-8002-132AD9813716}" presName="box" presStyleLbl="node1" presStyleIdx="5" presStyleCnt="6"/>
      <dgm:spPr/>
      <dgm:t>
        <a:bodyPr/>
        <a:lstStyle/>
        <a:p>
          <a:endParaRPr lang="de-DE"/>
        </a:p>
      </dgm:t>
    </dgm:pt>
    <dgm:pt modelId="{ED914993-4118-4C1F-B10F-B819E01B9FC1}" type="pres">
      <dgm:prSet presAssocID="{643B1F5A-900C-43C5-8002-132AD9813716}" presName="img" presStyleLbl="fgImgPlace1" presStyleIdx="5" presStyleCnt="6"/>
      <dgm:spPr/>
      <dgm:t>
        <a:bodyPr/>
        <a:lstStyle/>
        <a:p>
          <a:endParaRPr lang="de-DE"/>
        </a:p>
      </dgm:t>
    </dgm:pt>
    <dgm:pt modelId="{C1DA129F-B602-42D1-90DE-9D3258CEF59A}" type="pres">
      <dgm:prSet presAssocID="{643B1F5A-900C-43C5-8002-132AD9813716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69C4271A-FF96-445D-80EC-F29D65EBA2FC}" srcId="{50304C94-1E0B-4AE9-BAE0-3CD6D7BBB895}" destId="{35B811BE-E56B-4FC5-A4A1-FECC3B9EAB0D}" srcOrd="2" destOrd="0" parTransId="{8CEB5BEE-B499-4CC7-99E9-1B4E7157BFCC}" sibTransId="{F83318AA-222D-42BE-8F78-0999A1B89605}"/>
    <dgm:cxn modelId="{B2C66125-65EC-48C3-8F0F-AB638D1DA5BA}" type="presOf" srcId="{57A0AC77-2C69-4A4E-B914-ECCCA462722D}" destId="{AC34601C-8A2A-4CE6-97C6-1A35E581D20D}" srcOrd="1" destOrd="0" presId="urn:microsoft.com/office/officeart/2005/8/layout/vList4"/>
    <dgm:cxn modelId="{9577AFFC-C6F1-4288-84B2-BD49B631924A}" srcId="{50304C94-1E0B-4AE9-BAE0-3CD6D7BBB895}" destId="{643B1F5A-900C-43C5-8002-132AD9813716}" srcOrd="5" destOrd="0" parTransId="{4ABB1613-98BF-495D-A2C5-5E768EB5F59B}" sibTransId="{489D3C4B-3C6D-41D4-872F-65E49D350778}"/>
    <dgm:cxn modelId="{D28F9493-ABED-4F6C-8087-0F0F5ECB2DED}" type="presOf" srcId="{35B811BE-E56B-4FC5-A4A1-FECC3B9EAB0D}" destId="{1A7E7333-0F35-4CD1-881E-29CBFF9D52F2}" srcOrd="1" destOrd="0" presId="urn:microsoft.com/office/officeart/2005/8/layout/vList4"/>
    <dgm:cxn modelId="{706940BA-2C7D-4AA9-9E54-E26AFFAC1FD2}" type="presOf" srcId="{872C1325-3466-40D1-8776-00925C2591EC}" destId="{8DCC07A7-76CA-4293-9797-3FF6419517E8}" srcOrd="1" destOrd="0" presId="urn:microsoft.com/office/officeart/2005/8/layout/vList4"/>
    <dgm:cxn modelId="{FD5B3224-2808-477D-AE5B-DFCFDE2DCE7A}" type="presOf" srcId="{643B1F5A-900C-43C5-8002-132AD9813716}" destId="{C1DA129F-B602-42D1-90DE-9D3258CEF59A}" srcOrd="1" destOrd="0" presId="urn:microsoft.com/office/officeart/2005/8/layout/vList4"/>
    <dgm:cxn modelId="{43A9F436-9A4F-4604-AD13-53A3F1063C81}" type="presOf" srcId="{643B1F5A-900C-43C5-8002-132AD9813716}" destId="{ADDDD0E8-5ADF-41A8-9380-01C3A1D68759}" srcOrd="0" destOrd="0" presId="urn:microsoft.com/office/officeart/2005/8/layout/vList4"/>
    <dgm:cxn modelId="{6AA2FF70-AB73-4464-BD74-48AC83723436}" srcId="{50304C94-1E0B-4AE9-BAE0-3CD6D7BBB895}" destId="{E5069E2D-98E8-4E1A-90FC-754AA47B67A6}" srcOrd="1" destOrd="0" parTransId="{F02F4FA8-0041-4E06-91BA-3EEA8D849C1C}" sibTransId="{6F0F2F94-B2CD-49A7-ACE0-3F9F11D18B80}"/>
    <dgm:cxn modelId="{B064BDD7-A8E0-43BF-A1F1-AA9DEFA95ACF}" srcId="{50304C94-1E0B-4AE9-BAE0-3CD6D7BBB895}" destId="{872C1325-3466-40D1-8776-00925C2591EC}" srcOrd="0" destOrd="0" parTransId="{FAEEFA11-B442-4A9B-8877-C2FBD3061D84}" sibTransId="{BDC03E0A-0C4F-466B-B8F4-233A9D26BED3}"/>
    <dgm:cxn modelId="{094C0350-FF29-4DB5-8B9A-2B1B9D792D37}" type="presOf" srcId="{E5069E2D-98E8-4E1A-90FC-754AA47B67A6}" destId="{5D73245E-4B45-422D-9870-BA110CE5D477}" srcOrd="1" destOrd="0" presId="urn:microsoft.com/office/officeart/2005/8/layout/vList4"/>
    <dgm:cxn modelId="{6EF5AC97-FD3A-4FD4-A58D-651038A6F473}" type="presOf" srcId="{E5069E2D-98E8-4E1A-90FC-754AA47B67A6}" destId="{218DD20E-C442-4564-A016-5E186DE49E8C}" srcOrd="0" destOrd="0" presId="urn:microsoft.com/office/officeart/2005/8/layout/vList4"/>
    <dgm:cxn modelId="{EA18A403-F314-4CA0-983C-01ADEBAB0F93}" srcId="{50304C94-1E0B-4AE9-BAE0-3CD6D7BBB895}" destId="{57A0AC77-2C69-4A4E-B914-ECCCA462722D}" srcOrd="3" destOrd="0" parTransId="{59EA6DA1-D7A8-4124-9887-7C5FDED70783}" sibTransId="{76F4A758-1F11-44D7-B4D7-9F290D406BB5}"/>
    <dgm:cxn modelId="{E62FF3B6-92F8-4DAB-B9DA-710A70667BE9}" type="presOf" srcId="{50304C94-1E0B-4AE9-BAE0-3CD6D7BBB895}" destId="{17D4E78C-28B7-44C3-AA92-DD6EBD4EF778}" srcOrd="0" destOrd="0" presId="urn:microsoft.com/office/officeart/2005/8/layout/vList4"/>
    <dgm:cxn modelId="{9F8A8B3B-24F0-4B2A-BD57-44C3658B3236}" type="presOf" srcId="{9B56DB56-0765-4022-9386-FDA85D3E10BC}" destId="{7830F05B-1D7F-4ECB-9F81-A2CC4BE4916C}" srcOrd="1" destOrd="0" presId="urn:microsoft.com/office/officeart/2005/8/layout/vList4"/>
    <dgm:cxn modelId="{B86D2069-776C-4EC6-A9EB-A09003DB0EAA}" type="presOf" srcId="{872C1325-3466-40D1-8776-00925C2591EC}" destId="{FE5D8D3A-A642-47BB-9E3D-7423EA06E617}" srcOrd="0" destOrd="0" presId="urn:microsoft.com/office/officeart/2005/8/layout/vList4"/>
    <dgm:cxn modelId="{E42DA9E9-034D-40E2-8C2E-A86D27781D29}" type="presOf" srcId="{57A0AC77-2C69-4A4E-B914-ECCCA462722D}" destId="{12B49C5D-D569-4A89-9BE4-D0B8AE069F38}" srcOrd="0" destOrd="0" presId="urn:microsoft.com/office/officeart/2005/8/layout/vList4"/>
    <dgm:cxn modelId="{E6DD788B-88D4-47C7-9FA9-74F517063FA0}" type="presOf" srcId="{9B56DB56-0765-4022-9386-FDA85D3E10BC}" destId="{3549EA6E-7F1F-4238-AD86-0756C0AE602D}" srcOrd="0" destOrd="0" presId="urn:microsoft.com/office/officeart/2005/8/layout/vList4"/>
    <dgm:cxn modelId="{717169E7-A66E-48D4-A1E8-AA9EA6670152}" srcId="{50304C94-1E0B-4AE9-BAE0-3CD6D7BBB895}" destId="{9B56DB56-0765-4022-9386-FDA85D3E10BC}" srcOrd="4" destOrd="0" parTransId="{646A1F46-C9C9-4E2E-8F54-E73DC751C98A}" sibTransId="{B95B4441-7A4B-4FCF-A95E-5ADFF0D3BDE7}"/>
    <dgm:cxn modelId="{5200863C-3FC3-46A7-A1B6-AFA2447C1BDB}" type="presOf" srcId="{35B811BE-E56B-4FC5-A4A1-FECC3B9EAB0D}" destId="{E93F7DEC-F441-41D3-BE33-B792006912CB}" srcOrd="0" destOrd="0" presId="urn:microsoft.com/office/officeart/2005/8/layout/vList4"/>
    <dgm:cxn modelId="{DA1CC39B-788A-404C-9CA9-24D231842C02}" type="presParOf" srcId="{17D4E78C-28B7-44C3-AA92-DD6EBD4EF778}" destId="{50D61FCF-7CB4-43C7-B8B1-45C34857990A}" srcOrd="0" destOrd="0" presId="urn:microsoft.com/office/officeart/2005/8/layout/vList4"/>
    <dgm:cxn modelId="{4BE0DEDD-89CC-4B9C-893F-499C32ABC152}" type="presParOf" srcId="{50D61FCF-7CB4-43C7-B8B1-45C34857990A}" destId="{FE5D8D3A-A642-47BB-9E3D-7423EA06E617}" srcOrd="0" destOrd="0" presId="urn:microsoft.com/office/officeart/2005/8/layout/vList4"/>
    <dgm:cxn modelId="{66289A29-1C40-42BF-A742-C5ED1F4FB9CD}" type="presParOf" srcId="{50D61FCF-7CB4-43C7-B8B1-45C34857990A}" destId="{AAD4AD31-C869-4A68-B762-A6AD045BDC8E}" srcOrd="1" destOrd="0" presId="urn:microsoft.com/office/officeart/2005/8/layout/vList4"/>
    <dgm:cxn modelId="{A6A1D95E-364A-4161-819B-91282987C045}" type="presParOf" srcId="{50D61FCF-7CB4-43C7-B8B1-45C34857990A}" destId="{8DCC07A7-76CA-4293-9797-3FF6419517E8}" srcOrd="2" destOrd="0" presId="urn:microsoft.com/office/officeart/2005/8/layout/vList4"/>
    <dgm:cxn modelId="{0169F4CA-B40F-4B0B-8F6B-C30AAA5FD828}" type="presParOf" srcId="{17D4E78C-28B7-44C3-AA92-DD6EBD4EF778}" destId="{422BEBC0-2B69-4DB5-8E2B-ED23705B8887}" srcOrd="1" destOrd="0" presId="urn:microsoft.com/office/officeart/2005/8/layout/vList4"/>
    <dgm:cxn modelId="{AF961E55-B253-418F-8777-B9BBA1E9D532}" type="presParOf" srcId="{17D4E78C-28B7-44C3-AA92-DD6EBD4EF778}" destId="{D38A527E-B92B-4427-8229-04127489F654}" srcOrd="2" destOrd="0" presId="urn:microsoft.com/office/officeart/2005/8/layout/vList4"/>
    <dgm:cxn modelId="{AD2EB987-BC3D-43D2-A2D1-65E6AAF1C2C6}" type="presParOf" srcId="{D38A527E-B92B-4427-8229-04127489F654}" destId="{218DD20E-C442-4564-A016-5E186DE49E8C}" srcOrd="0" destOrd="0" presId="urn:microsoft.com/office/officeart/2005/8/layout/vList4"/>
    <dgm:cxn modelId="{28B0949C-6A2E-42A6-B96C-2D59929C978A}" type="presParOf" srcId="{D38A527E-B92B-4427-8229-04127489F654}" destId="{56C69752-3DED-4EBC-B975-1F8BED04727D}" srcOrd="1" destOrd="0" presId="urn:microsoft.com/office/officeart/2005/8/layout/vList4"/>
    <dgm:cxn modelId="{4BF151EF-92E0-459A-B8A6-DD9D62A4CC58}" type="presParOf" srcId="{D38A527E-B92B-4427-8229-04127489F654}" destId="{5D73245E-4B45-422D-9870-BA110CE5D477}" srcOrd="2" destOrd="0" presId="urn:microsoft.com/office/officeart/2005/8/layout/vList4"/>
    <dgm:cxn modelId="{DBC60094-3AE3-4681-AEBC-8E6142C038B6}" type="presParOf" srcId="{17D4E78C-28B7-44C3-AA92-DD6EBD4EF778}" destId="{1546D433-01C7-4864-928F-57855A6596C2}" srcOrd="3" destOrd="0" presId="urn:microsoft.com/office/officeart/2005/8/layout/vList4"/>
    <dgm:cxn modelId="{BAD5918E-882E-4F14-A072-6EEB0EE7819D}" type="presParOf" srcId="{17D4E78C-28B7-44C3-AA92-DD6EBD4EF778}" destId="{784CB556-5B99-4B71-90BA-DB6A8DF0F6C8}" srcOrd="4" destOrd="0" presId="urn:microsoft.com/office/officeart/2005/8/layout/vList4"/>
    <dgm:cxn modelId="{C6135E58-CC33-4001-A070-2E5E514B513D}" type="presParOf" srcId="{784CB556-5B99-4B71-90BA-DB6A8DF0F6C8}" destId="{E93F7DEC-F441-41D3-BE33-B792006912CB}" srcOrd="0" destOrd="0" presId="urn:microsoft.com/office/officeart/2005/8/layout/vList4"/>
    <dgm:cxn modelId="{29430368-7A49-4680-BF8C-157EE526A356}" type="presParOf" srcId="{784CB556-5B99-4B71-90BA-DB6A8DF0F6C8}" destId="{5E15DD9C-5743-4EAB-B76E-0D93EF737B54}" srcOrd="1" destOrd="0" presId="urn:microsoft.com/office/officeart/2005/8/layout/vList4"/>
    <dgm:cxn modelId="{01EC4CFE-68DD-444E-AFF0-91990053DBA6}" type="presParOf" srcId="{784CB556-5B99-4B71-90BA-DB6A8DF0F6C8}" destId="{1A7E7333-0F35-4CD1-881E-29CBFF9D52F2}" srcOrd="2" destOrd="0" presId="urn:microsoft.com/office/officeart/2005/8/layout/vList4"/>
    <dgm:cxn modelId="{5ACE780B-6FAA-4384-AE11-EA68F58D5C36}" type="presParOf" srcId="{17D4E78C-28B7-44C3-AA92-DD6EBD4EF778}" destId="{4AFB3F98-585F-49A3-9E2C-C1967715FB0E}" srcOrd="5" destOrd="0" presId="urn:microsoft.com/office/officeart/2005/8/layout/vList4"/>
    <dgm:cxn modelId="{7051150C-95E3-4352-9D2C-EC99519A8605}" type="presParOf" srcId="{17D4E78C-28B7-44C3-AA92-DD6EBD4EF778}" destId="{36FD9117-546F-4565-9FA2-DFC3E6C45472}" srcOrd="6" destOrd="0" presId="urn:microsoft.com/office/officeart/2005/8/layout/vList4"/>
    <dgm:cxn modelId="{C5CD8154-25CB-426E-BD2F-01183A5CE2CC}" type="presParOf" srcId="{36FD9117-546F-4565-9FA2-DFC3E6C45472}" destId="{12B49C5D-D569-4A89-9BE4-D0B8AE069F38}" srcOrd="0" destOrd="0" presId="urn:microsoft.com/office/officeart/2005/8/layout/vList4"/>
    <dgm:cxn modelId="{1EF6A181-6F69-4FCE-B4A4-DED1A8774B82}" type="presParOf" srcId="{36FD9117-546F-4565-9FA2-DFC3E6C45472}" destId="{FFF4FC86-EFA6-4830-864E-B8D34D388CAD}" srcOrd="1" destOrd="0" presId="urn:microsoft.com/office/officeart/2005/8/layout/vList4"/>
    <dgm:cxn modelId="{60AFE582-4F76-4F27-B51B-624FA8FA3BE5}" type="presParOf" srcId="{36FD9117-546F-4565-9FA2-DFC3E6C45472}" destId="{AC34601C-8A2A-4CE6-97C6-1A35E581D20D}" srcOrd="2" destOrd="0" presId="urn:microsoft.com/office/officeart/2005/8/layout/vList4"/>
    <dgm:cxn modelId="{D0A9DC8E-F7EB-4C7A-A383-0D7C6349BBC5}" type="presParOf" srcId="{17D4E78C-28B7-44C3-AA92-DD6EBD4EF778}" destId="{7D166253-D89A-4C96-AA1E-2705855DF13B}" srcOrd="7" destOrd="0" presId="urn:microsoft.com/office/officeart/2005/8/layout/vList4"/>
    <dgm:cxn modelId="{7E6ED150-4E27-4DAE-877E-513A5999BB99}" type="presParOf" srcId="{17D4E78C-28B7-44C3-AA92-DD6EBD4EF778}" destId="{CE2C29BE-9E91-46C1-B73A-CA549E157773}" srcOrd="8" destOrd="0" presId="urn:microsoft.com/office/officeart/2005/8/layout/vList4"/>
    <dgm:cxn modelId="{89351FB7-A5E1-48B1-9A47-17B2364D52EE}" type="presParOf" srcId="{CE2C29BE-9E91-46C1-B73A-CA549E157773}" destId="{3549EA6E-7F1F-4238-AD86-0756C0AE602D}" srcOrd="0" destOrd="0" presId="urn:microsoft.com/office/officeart/2005/8/layout/vList4"/>
    <dgm:cxn modelId="{698D187B-CC52-4030-B1AD-30FF3776C8B6}" type="presParOf" srcId="{CE2C29BE-9E91-46C1-B73A-CA549E157773}" destId="{15BA9AB8-F9E1-4FE2-A0A7-1C7C45916B64}" srcOrd="1" destOrd="0" presId="urn:microsoft.com/office/officeart/2005/8/layout/vList4"/>
    <dgm:cxn modelId="{D76DDD64-8BB3-4292-B15B-B485DBFE7648}" type="presParOf" srcId="{CE2C29BE-9E91-46C1-B73A-CA549E157773}" destId="{7830F05B-1D7F-4ECB-9F81-A2CC4BE4916C}" srcOrd="2" destOrd="0" presId="urn:microsoft.com/office/officeart/2005/8/layout/vList4"/>
    <dgm:cxn modelId="{22E17245-0F79-48C8-9CBC-BC3940DBD8CA}" type="presParOf" srcId="{17D4E78C-28B7-44C3-AA92-DD6EBD4EF778}" destId="{925A9925-1735-4F53-A5D6-B14EF27BDF28}" srcOrd="9" destOrd="0" presId="urn:microsoft.com/office/officeart/2005/8/layout/vList4"/>
    <dgm:cxn modelId="{82E1CD0E-F06B-4657-80E3-058B0028F4D1}" type="presParOf" srcId="{17D4E78C-28B7-44C3-AA92-DD6EBD4EF778}" destId="{84C81CCB-C1C6-4AB8-9D7B-E2F33816EA00}" srcOrd="10" destOrd="0" presId="urn:microsoft.com/office/officeart/2005/8/layout/vList4"/>
    <dgm:cxn modelId="{E8F0AC5A-D2D0-427F-94A0-25C478493904}" type="presParOf" srcId="{84C81CCB-C1C6-4AB8-9D7B-E2F33816EA00}" destId="{ADDDD0E8-5ADF-41A8-9380-01C3A1D68759}" srcOrd="0" destOrd="0" presId="urn:microsoft.com/office/officeart/2005/8/layout/vList4"/>
    <dgm:cxn modelId="{46E197F8-7872-4275-B436-3445C5DEB1E9}" type="presParOf" srcId="{84C81CCB-C1C6-4AB8-9D7B-E2F33816EA00}" destId="{ED914993-4118-4C1F-B10F-B819E01B9FC1}" srcOrd="1" destOrd="0" presId="urn:microsoft.com/office/officeart/2005/8/layout/vList4"/>
    <dgm:cxn modelId="{32C2CC27-11B9-4087-868A-72D8FDD442C1}" type="presParOf" srcId="{84C81CCB-C1C6-4AB8-9D7B-E2F33816EA00}" destId="{C1DA129F-B602-42D1-90DE-9D3258CEF59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5D8D3A-A642-47BB-9E3D-7423EA06E617}">
      <dsp:nvSpPr>
        <dsp:cNvPr id="0" name=""/>
        <dsp:cNvSpPr/>
      </dsp:nvSpPr>
      <dsp:spPr>
        <a:xfrm>
          <a:off x="0" y="0"/>
          <a:ext cx="8229600" cy="69613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0" i="0" kern="1200" dirty="0" smtClean="0">
              <a:solidFill>
                <a:schemeClr val="tx1"/>
              </a:solidFill>
              <a:latin typeface="Flama Light"/>
              <a:cs typeface="Flama Light"/>
            </a:rPr>
            <a:t>18plus Wegweiser mit konkreten Handlungsempfehlungen für Ihre nächsten Schritte</a:t>
          </a:r>
          <a:endParaRPr lang="de-DE" sz="1400" b="0" i="0" kern="1200" dirty="0">
            <a:solidFill>
              <a:schemeClr val="tx1"/>
            </a:solidFill>
            <a:latin typeface="Flama Light"/>
            <a:cs typeface="Flama Light"/>
          </a:endParaRPr>
        </a:p>
      </dsp:txBody>
      <dsp:txXfrm>
        <a:off x="1715533" y="0"/>
        <a:ext cx="6514066" cy="696132"/>
      </dsp:txXfrm>
    </dsp:sp>
    <dsp:sp modelId="{AAD4AD31-C869-4A68-B762-A6AD045BDC8E}">
      <dsp:nvSpPr>
        <dsp:cNvPr id="0" name=""/>
        <dsp:cNvSpPr/>
      </dsp:nvSpPr>
      <dsp:spPr>
        <a:xfrm>
          <a:off x="69613" y="69613"/>
          <a:ext cx="1645920" cy="556905"/>
        </a:xfrm>
        <a:prstGeom prst="roundRect">
          <a:avLst>
            <a:gd name="adj" fmla="val 10000"/>
          </a:avLst>
        </a:prstGeom>
        <a:solidFill>
          <a:schemeClr val="accent3">
            <a:tint val="5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8DD20E-C442-4564-A016-5E186DE49E8C}">
      <dsp:nvSpPr>
        <dsp:cNvPr id="0" name=""/>
        <dsp:cNvSpPr/>
      </dsp:nvSpPr>
      <dsp:spPr>
        <a:xfrm>
          <a:off x="0" y="765745"/>
          <a:ext cx="8229600" cy="69613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altLang="de-DE" sz="1600" kern="1200" dirty="0" smtClean="0">
              <a:solidFill>
                <a:schemeClr val="tx1"/>
              </a:solidFill>
              <a:latin typeface="Flama-Light" charset="0"/>
              <a:cs typeface="Flama Ultralight" pitchFamily="-84" charset="0"/>
            </a:rPr>
            <a:t>Ein klares Bild Ihrer Stärken, Werte und Ziele</a:t>
          </a:r>
          <a:endParaRPr lang="de-DE" sz="1600" kern="1200" dirty="0">
            <a:solidFill>
              <a:schemeClr val="tx1"/>
            </a:solidFill>
            <a:latin typeface="Flama Ultralight"/>
          </a:endParaRPr>
        </a:p>
      </dsp:txBody>
      <dsp:txXfrm>
        <a:off x="1715533" y="765745"/>
        <a:ext cx="6514066" cy="696132"/>
      </dsp:txXfrm>
    </dsp:sp>
    <dsp:sp modelId="{56C69752-3DED-4EBC-B975-1F8BED04727D}">
      <dsp:nvSpPr>
        <dsp:cNvPr id="0" name=""/>
        <dsp:cNvSpPr/>
      </dsp:nvSpPr>
      <dsp:spPr>
        <a:xfrm>
          <a:off x="69613" y="835358"/>
          <a:ext cx="1645920" cy="556905"/>
        </a:xfrm>
        <a:prstGeom prst="roundRect">
          <a:avLst>
            <a:gd name="adj" fmla="val 10000"/>
          </a:avLst>
        </a:prstGeom>
        <a:solidFill>
          <a:schemeClr val="accent3">
            <a:tint val="50000"/>
            <a:alpha val="90000"/>
            <a:hueOff val="10831"/>
            <a:satOff val="-494"/>
            <a:lumOff val="2233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3F7DEC-F441-41D3-BE33-B792006912CB}">
      <dsp:nvSpPr>
        <dsp:cNvPr id="0" name=""/>
        <dsp:cNvSpPr/>
      </dsp:nvSpPr>
      <dsp:spPr>
        <a:xfrm>
          <a:off x="0" y="1531490"/>
          <a:ext cx="8229600" cy="69613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altLang="de-DE" sz="1600" kern="1200" dirty="0" smtClean="0">
              <a:solidFill>
                <a:schemeClr val="tx1"/>
              </a:solidFill>
              <a:latin typeface="Flama-Light" charset="0"/>
              <a:cs typeface="Flama Ultralight" pitchFamily="-84" charset="0"/>
            </a:rPr>
            <a:t>Die Gelegenheit, sich mit Ihren persönlichen Interessen auseinandersetzen</a:t>
          </a:r>
          <a:endParaRPr lang="de-DE" sz="1600" kern="1200" dirty="0">
            <a:solidFill>
              <a:schemeClr val="tx1"/>
            </a:solidFill>
            <a:latin typeface="Flama Ultralight"/>
          </a:endParaRPr>
        </a:p>
      </dsp:txBody>
      <dsp:txXfrm>
        <a:off x="1715533" y="1531490"/>
        <a:ext cx="6514066" cy="696132"/>
      </dsp:txXfrm>
    </dsp:sp>
    <dsp:sp modelId="{5E15DD9C-5743-4EAB-B76E-0D93EF737B54}">
      <dsp:nvSpPr>
        <dsp:cNvPr id="0" name=""/>
        <dsp:cNvSpPr/>
      </dsp:nvSpPr>
      <dsp:spPr>
        <a:xfrm>
          <a:off x="69613" y="1601103"/>
          <a:ext cx="1645920" cy="556905"/>
        </a:xfrm>
        <a:prstGeom prst="roundRect">
          <a:avLst>
            <a:gd name="adj" fmla="val 10000"/>
          </a:avLst>
        </a:prstGeom>
        <a:solidFill>
          <a:schemeClr val="accent3">
            <a:tint val="50000"/>
            <a:alpha val="90000"/>
            <a:hueOff val="21662"/>
            <a:satOff val="-987"/>
            <a:lumOff val="4466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49C5D-D569-4A89-9BE4-D0B8AE069F38}">
      <dsp:nvSpPr>
        <dsp:cNvPr id="0" name=""/>
        <dsp:cNvSpPr/>
      </dsp:nvSpPr>
      <dsp:spPr>
        <a:xfrm>
          <a:off x="0" y="2297235"/>
          <a:ext cx="8229600" cy="69613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altLang="de-DE" sz="1600" kern="1200" dirty="0" smtClean="0">
              <a:solidFill>
                <a:schemeClr val="tx1"/>
              </a:solidFill>
              <a:latin typeface="Flama-Light" charset="0"/>
              <a:cs typeface="Flama Ultralight" pitchFamily="-84" charset="0"/>
            </a:rPr>
            <a:t>Konkrete Beratungsangebote der Psychologischen Studierendenberatung bzw. anderer regionaler Partner</a:t>
          </a:r>
          <a:endParaRPr lang="de-DE" sz="1600" kern="1200" dirty="0">
            <a:solidFill>
              <a:schemeClr val="tx1"/>
            </a:solidFill>
            <a:latin typeface="Flama Ultralight"/>
          </a:endParaRPr>
        </a:p>
      </dsp:txBody>
      <dsp:txXfrm>
        <a:off x="1715533" y="2297235"/>
        <a:ext cx="6514066" cy="696132"/>
      </dsp:txXfrm>
    </dsp:sp>
    <dsp:sp modelId="{FFF4FC86-EFA6-4830-864E-B8D34D388CAD}">
      <dsp:nvSpPr>
        <dsp:cNvPr id="0" name=""/>
        <dsp:cNvSpPr/>
      </dsp:nvSpPr>
      <dsp:spPr>
        <a:xfrm>
          <a:off x="69613" y="2366848"/>
          <a:ext cx="1645920" cy="556905"/>
        </a:xfrm>
        <a:prstGeom prst="roundRect">
          <a:avLst>
            <a:gd name="adj" fmla="val 10000"/>
          </a:avLst>
        </a:prstGeom>
        <a:solidFill>
          <a:schemeClr val="accent3">
            <a:tint val="50000"/>
            <a:alpha val="90000"/>
            <a:hueOff val="32493"/>
            <a:satOff val="-1481"/>
            <a:lumOff val="6698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49EA6E-7F1F-4238-AD86-0756C0AE602D}">
      <dsp:nvSpPr>
        <dsp:cNvPr id="0" name=""/>
        <dsp:cNvSpPr/>
      </dsp:nvSpPr>
      <dsp:spPr>
        <a:xfrm>
          <a:off x="0" y="3062980"/>
          <a:ext cx="8229600" cy="69613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0" i="0" kern="1200" dirty="0" smtClean="0">
              <a:solidFill>
                <a:schemeClr val="tx1"/>
              </a:solidFill>
              <a:latin typeface="Flama Light"/>
              <a:cs typeface="Flama Light"/>
            </a:rPr>
            <a:t>Hilfreiche Informationen zum Bildungssystem und der Recherche zur Berufs- und Studienwahl</a:t>
          </a:r>
          <a:endParaRPr lang="de-DE" sz="1600" b="0" i="0" kern="1200" dirty="0">
            <a:latin typeface="Flama Light"/>
            <a:cs typeface="Flama Light"/>
          </a:endParaRPr>
        </a:p>
      </dsp:txBody>
      <dsp:txXfrm>
        <a:off x="1715533" y="3062980"/>
        <a:ext cx="6514066" cy="696132"/>
      </dsp:txXfrm>
    </dsp:sp>
    <dsp:sp modelId="{15BA9AB8-F9E1-4FE2-A0A7-1C7C45916B64}">
      <dsp:nvSpPr>
        <dsp:cNvPr id="0" name=""/>
        <dsp:cNvSpPr/>
      </dsp:nvSpPr>
      <dsp:spPr>
        <a:xfrm>
          <a:off x="69613" y="3132594"/>
          <a:ext cx="1645920" cy="556905"/>
        </a:xfrm>
        <a:prstGeom prst="roundRect">
          <a:avLst>
            <a:gd name="adj" fmla="val 10000"/>
          </a:avLst>
        </a:prstGeom>
        <a:solidFill>
          <a:schemeClr val="accent3">
            <a:tint val="50000"/>
            <a:alpha val="90000"/>
            <a:hueOff val="43324"/>
            <a:satOff val="-1974"/>
            <a:lumOff val="8931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DDD0E8-5ADF-41A8-9380-01C3A1D68759}">
      <dsp:nvSpPr>
        <dsp:cNvPr id="0" name=""/>
        <dsp:cNvSpPr/>
      </dsp:nvSpPr>
      <dsp:spPr>
        <a:xfrm>
          <a:off x="0" y="3828726"/>
          <a:ext cx="8229600" cy="69613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0" i="0" kern="1200" dirty="0" smtClean="0">
              <a:solidFill>
                <a:schemeClr val="tx1"/>
              </a:solidFill>
              <a:latin typeface="Flama Light"/>
              <a:cs typeface="Flama Light"/>
            </a:rPr>
            <a:t>Zahlreiche Links unter </a:t>
          </a:r>
          <a:br>
            <a:rPr lang="de-DE" sz="1600" b="0" i="0" kern="1200" dirty="0" smtClean="0">
              <a:solidFill>
                <a:schemeClr val="tx1"/>
              </a:solidFill>
              <a:latin typeface="Flama Light"/>
              <a:cs typeface="Flama Light"/>
            </a:rPr>
          </a:br>
          <a:r>
            <a:rPr lang="de-DE" sz="1600" b="0" i="0" kern="1200" dirty="0" smtClean="0">
              <a:solidFill>
                <a:schemeClr val="tx1"/>
              </a:solidFill>
              <a:latin typeface="Flama Light"/>
              <a:cs typeface="Flama Light"/>
            </a:rPr>
            <a:t>www.18plus.at/18plus-fuer-schuelerinnen/</a:t>
          </a:r>
          <a:r>
            <a:rPr lang="de-DE" sz="1600" b="0" i="0" kern="1200" dirty="0" err="1" smtClean="0">
              <a:solidFill>
                <a:schemeClr val="tx1"/>
              </a:solidFill>
              <a:latin typeface="Flama Light"/>
              <a:cs typeface="Flama Light"/>
            </a:rPr>
            <a:t>ueberblick</a:t>
          </a:r>
          <a:r>
            <a:rPr lang="de-DE" sz="1600" b="0" i="0" kern="1200" dirty="0" smtClean="0">
              <a:solidFill>
                <a:schemeClr val="tx1"/>
              </a:solidFill>
              <a:latin typeface="Flama Light"/>
              <a:cs typeface="Flama Light"/>
            </a:rPr>
            <a:t>/</a:t>
          </a:r>
          <a:endParaRPr lang="de-DE" sz="900" b="0" i="0" kern="1200" dirty="0">
            <a:latin typeface="Flama Light"/>
            <a:cs typeface="Flama Light"/>
          </a:endParaRPr>
        </a:p>
      </dsp:txBody>
      <dsp:txXfrm>
        <a:off x="1715533" y="3828726"/>
        <a:ext cx="6514066" cy="696132"/>
      </dsp:txXfrm>
    </dsp:sp>
    <dsp:sp modelId="{ED914993-4118-4C1F-B10F-B819E01B9FC1}">
      <dsp:nvSpPr>
        <dsp:cNvPr id="0" name=""/>
        <dsp:cNvSpPr/>
      </dsp:nvSpPr>
      <dsp:spPr>
        <a:xfrm>
          <a:off x="69613" y="3898339"/>
          <a:ext cx="1645920" cy="556905"/>
        </a:xfrm>
        <a:prstGeom prst="roundRect">
          <a:avLst>
            <a:gd name="adj" fmla="val 10000"/>
          </a:avLst>
        </a:prstGeom>
        <a:solidFill>
          <a:schemeClr val="accent3">
            <a:tint val="50000"/>
            <a:alpha val="90000"/>
            <a:hueOff val="54155"/>
            <a:satOff val="-2468"/>
            <a:lumOff val="11164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0898D8A-AA55-47FC-ACD6-93D800628B37}" type="datetimeFigureOut">
              <a:rPr lang="de-DE" altLang="de-DE"/>
              <a:pPr>
                <a:defRPr/>
              </a:pPr>
              <a:t>09.10.2018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69761F-F31E-4F7E-883F-3E49BA17D4DC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97865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1A914BF-732B-4423-A6E4-C60D88AFE468}" type="datetimeFigureOut">
              <a:rPr lang="de-DE" altLang="de-DE"/>
              <a:pPr>
                <a:defRPr/>
              </a:pPr>
              <a:t>09.10.2018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2E05911-D962-481B-9EA3-D90F1BF1F17C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6845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  <p:sp>
        <p:nvSpPr>
          <p:cNvPr id="2048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99BCA749-0B2B-4028-BD59-17A0A1E19122}" type="slidenum">
              <a:rPr lang="de-DE" altLang="de-DE">
                <a:cs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de-DE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762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655726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59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548531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073371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05911-D962-481B-9EA3-D90F1BF1F17C}" type="slidenum">
              <a:rPr lang="de-DE" altLang="de-DE" smtClean="0"/>
              <a:pPr/>
              <a:t>25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1877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05911-D962-481B-9EA3-D90F1BF1F17C}" type="slidenum">
              <a:rPr lang="de-DE" altLang="de-DE" smtClean="0"/>
              <a:pPr/>
              <a:t>28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01546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2D2"/>
              </a:gs>
              <a:gs pos="100000">
                <a:srgbClr val="ABCB2A"/>
              </a:gs>
            </a:gsLst>
            <a:lin ang="0"/>
          </a:gra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5" name="Bild 12" descr="18plus_weiss.t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1490663"/>
            <a:ext cx="52387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2" descr="Bildergebnis für BMBWF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" name="AutoShape 4" descr="Bildergebnis für BMBWF"/>
          <p:cNvSpPr>
            <a:spLocks noChangeAspect="1" noChangeArrowheads="1"/>
          </p:cNvSpPr>
          <p:nvPr userDrawn="1"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030" name="Picture 6" descr="Bildergebnis für BMBW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737" y="4540251"/>
            <a:ext cx="1611313" cy="799346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431" y="4540251"/>
            <a:ext cx="888162" cy="799346"/>
          </a:xfrm>
          <a:prstGeom prst="rect">
            <a:avLst/>
          </a:prstGeom>
          <a:ln>
            <a:noFill/>
          </a:ln>
          <a:extLst/>
        </p:spPr>
      </p:pic>
      <p:pic>
        <p:nvPicPr>
          <p:cNvPr id="10" name="Picture 17" descr="Z:\Logo Studentenberatung\Neu\Logo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303" y="4540250"/>
            <a:ext cx="2583848" cy="799347"/>
          </a:xfrm>
          <a:prstGeom prst="rect">
            <a:avLst/>
          </a:prstGeom>
          <a:solidFill>
            <a:schemeClr val="bg1"/>
          </a:solidFill>
          <a:extLst/>
        </p:spPr>
      </p:pic>
    </p:spTree>
    <p:extLst>
      <p:ext uri="{BB962C8B-B14F-4D97-AF65-F5344CB8AC3E}">
        <p14:creationId xmlns:p14="http://schemas.microsoft.com/office/powerpoint/2010/main" val="347783836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cap="all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1304925"/>
            <a:ext cx="8229600" cy="452596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764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4802986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2D2"/>
              </a:gs>
              <a:gs pos="100000">
                <a:srgbClr val="ABCB2A"/>
              </a:gs>
            </a:gsLst>
            <a:lin ang="0"/>
          </a:gra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395" y="23195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819313"/>
            <a:ext cx="7772400" cy="1500187"/>
          </a:xfrm>
        </p:spPr>
        <p:txBody>
          <a:bodyPr anchor="b"/>
          <a:lstStyle>
            <a:lvl1pPr marL="0" indent="0">
              <a:buNone/>
              <a:defRPr sz="2000" cap="all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617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  <a:p>
            <a:pPr>
              <a:defRPr/>
            </a:pPr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1888465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478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22650856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Fußzeilenplatzhalter 7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644288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2AF2F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18675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176226879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1599744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9764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411150190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>
            <a:spLocks noChangeArrowheads="1"/>
          </p:cNvSpPr>
          <p:nvPr userDrawn="1"/>
        </p:nvSpPr>
        <p:spPr bwMode="auto">
          <a:xfrm>
            <a:off x="0" y="6248400"/>
            <a:ext cx="9144000" cy="609600"/>
          </a:xfrm>
          <a:prstGeom prst="rect">
            <a:avLst/>
          </a:prstGeom>
          <a:gradFill rotWithShape="1">
            <a:gsLst>
              <a:gs pos="0">
                <a:srgbClr val="0092D2"/>
              </a:gs>
              <a:gs pos="100000">
                <a:srgbClr val="ABCB2A"/>
              </a:gs>
            </a:gsLst>
            <a:lin ang="0"/>
          </a:gra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93927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Mastertextformat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  <a:endParaRPr lang="de-DE" altLang="de-DE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chemeClr val="bg1"/>
                </a:solidFill>
                <a:latin typeface="Flama Ultralight" pitchFamily="-84" charset="0"/>
              </a:defRPr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  <p:pic>
        <p:nvPicPr>
          <p:cNvPr id="1032" name="Bild 5" descr="18plus_flaeche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192088"/>
            <a:ext cx="1370012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663" y="6375186"/>
            <a:ext cx="738188" cy="39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Z:\Logo Studentenberatung\Neu\Logo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257" y="6411152"/>
            <a:ext cx="1041711" cy="32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031" y="6410325"/>
            <a:ext cx="34572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57" r:id="rId7"/>
    <p:sldLayoutId id="2147484064" r:id="rId8"/>
    <p:sldLayoutId id="2147484065" r:id="rId9"/>
  </p:sldLayoutIdLst>
  <p:transition spd="slow"/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 kern="1200" cap="all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1pPr>
      <a:lvl2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2pPr>
      <a:lvl3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3pPr>
      <a:lvl4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4pPr>
      <a:lvl5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8plus.at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c.bauer@biber-salzburg.at" TargetMode="External"/><Relationship Id="rId2" Type="http://schemas.openxmlformats.org/officeDocument/2006/relationships/hyperlink" Target="mailto:18plus.salzburg@sbg.ac.a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1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200" dirty="0"/>
              <a:t>18 Plus Wegweiser </a:t>
            </a:r>
            <a:r>
              <a:rPr lang="de-DE" sz="2200" dirty="0" smtClean="0"/>
              <a:t>– </a:t>
            </a:r>
            <a:r>
              <a:rPr lang="de-DE" sz="2200" dirty="0" err="1" smtClean="0"/>
              <a:t>ErgebnisBeispiel</a:t>
            </a:r>
            <a:r>
              <a:rPr lang="de-DE" sz="2200" dirty="0" smtClean="0"/>
              <a:t> (1)</a:t>
            </a:r>
            <a:endParaRPr lang="de-DE" sz="2200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32" y="1930399"/>
            <a:ext cx="8602133" cy="202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727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199" y="939275"/>
            <a:ext cx="8627533" cy="1008058"/>
          </a:xfrm>
        </p:spPr>
        <p:txBody>
          <a:bodyPr>
            <a:normAutofit/>
          </a:bodyPr>
          <a:lstStyle/>
          <a:p>
            <a:r>
              <a:rPr lang="de-DE" sz="2200" dirty="0"/>
              <a:t>18 Plus Wegweiser </a:t>
            </a:r>
            <a:r>
              <a:rPr lang="de-DE" sz="2200" dirty="0" smtClean="0"/>
              <a:t>– Tipp für dieses </a:t>
            </a:r>
            <a:br>
              <a:rPr lang="de-DE" sz="2200" dirty="0" smtClean="0"/>
            </a:br>
            <a:r>
              <a:rPr lang="de-DE" sz="2200" dirty="0" smtClean="0"/>
              <a:t>Ergebnis</a:t>
            </a:r>
            <a:endParaRPr lang="de-DE" sz="2200" dirty="0"/>
          </a:p>
        </p:txBody>
      </p:sp>
      <p:sp>
        <p:nvSpPr>
          <p:cNvPr id="4" name="Textfeld 3"/>
          <p:cNvSpPr txBox="1"/>
          <p:nvPr/>
        </p:nvSpPr>
        <p:spPr>
          <a:xfrm>
            <a:off x="474132" y="1786460"/>
            <a:ext cx="681566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Flama Medium"/>
                <a:cs typeface="Flama Medium"/>
              </a:rPr>
              <a:t>Unser Tipp für Sie</a:t>
            </a:r>
            <a:r>
              <a:rPr lang="de-DE" dirty="0" smtClean="0">
                <a:latin typeface="Flama Medium"/>
                <a:cs typeface="Flama Medium"/>
              </a:rPr>
              <a:t>…</a:t>
            </a:r>
          </a:p>
          <a:p>
            <a:endParaRPr lang="de-DE" dirty="0">
              <a:latin typeface="Flama Light"/>
              <a:cs typeface="Flama Light"/>
            </a:endParaRPr>
          </a:p>
          <a:p>
            <a:r>
              <a:rPr lang="de-DE" dirty="0">
                <a:latin typeface="Flama Light"/>
                <a:cs typeface="Flama Light"/>
              </a:rPr>
              <a:t>Wir empfehlen Ihnen, das Angebot von 18plus </a:t>
            </a:r>
            <a:r>
              <a:rPr lang="de-DE" dirty="0" smtClean="0">
                <a:latin typeface="Flama Light"/>
                <a:cs typeface="Flama Light"/>
              </a:rPr>
              <a:t>zur Kleingruppenberatung </a:t>
            </a:r>
            <a:r>
              <a:rPr lang="de-DE" dirty="0">
                <a:latin typeface="Flama Light"/>
                <a:cs typeface="Flama Light"/>
              </a:rPr>
              <a:t>an Ihrer Schule zu nutzen. </a:t>
            </a:r>
            <a:r>
              <a:rPr lang="de-DE" dirty="0" smtClean="0">
                <a:latin typeface="Flama Light"/>
                <a:cs typeface="Flama Light"/>
              </a:rPr>
              <a:t/>
            </a:r>
            <a:br>
              <a:rPr lang="de-DE" dirty="0" smtClean="0">
                <a:latin typeface="Flama Light"/>
                <a:cs typeface="Flama Light"/>
              </a:rPr>
            </a:br>
            <a:r>
              <a:rPr lang="de-DE" dirty="0" smtClean="0">
                <a:latin typeface="Flama Light"/>
                <a:cs typeface="Flama Light"/>
              </a:rPr>
              <a:t>Bitte </a:t>
            </a:r>
            <a:r>
              <a:rPr lang="de-DE" dirty="0">
                <a:latin typeface="Flama Light"/>
                <a:cs typeface="Flama Light"/>
              </a:rPr>
              <a:t>melden Sie sich bei Ihrer Lehrkraft an. </a:t>
            </a:r>
            <a:endParaRPr lang="de-DE" dirty="0" smtClean="0">
              <a:latin typeface="Flama Light"/>
              <a:cs typeface="Flama Light"/>
            </a:endParaRPr>
          </a:p>
          <a:p>
            <a:endParaRPr lang="de-DE" dirty="0">
              <a:latin typeface="Flama Light"/>
              <a:cs typeface="Flama Light"/>
            </a:endParaRPr>
          </a:p>
          <a:p>
            <a:r>
              <a:rPr lang="de-DE" dirty="0">
                <a:latin typeface="Flama Light"/>
                <a:cs typeface="Flama Light"/>
              </a:rPr>
              <a:t>Als Voraussetzung zur Teilnahme machen Sie einen Interessensfragebogen (STUDIEN-NAVI oder </a:t>
            </a:r>
            <a:r>
              <a:rPr lang="de-DE" dirty="0" smtClean="0">
                <a:latin typeface="Flama Light"/>
                <a:cs typeface="Flama Light"/>
              </a:rPr>
              <a:t>MOI®). </a:t>
            </a:r>
            <a:r>
              <a:rPr lang="de-DE" dirty="0">
                <a:latin typeface="Flama Light"/>
                <a:cs typeface="Flama Light"/>
              </a:rPr>
              <a:t>Dafür erhalten Sie von Ihrer Lehrkraft einen persönlichen Zugangscode</a:t>
            </a:r>
            <a:r>
              <a:rPr lang="de-DE" dirty="0" smtClean="0">
                <a:latin typeface="Flama Light"/>
                <a:cs typeface="Flama Light"/>
              </a:rPr>
              <a:t>.</a:t>
            </a:r>
          </a:p>
          <a:p>
            <a:endParaRPr lang="de-DE" dirty="0">
              <a:latin typeface="Flama Light"/>
              <a:cs typeface="Flama Light"/>
            </a:endParaRPr>
          </a:p>
          <a:p>
            <a:r>
              <a:rPr lang="de-DE" dirty="0">
                <a:latin typeface="Flama Light"/>
                <a:cs typeface="Flama Light"/>
              </a:rPr>
              <a:t>In der Kleingruppenberatung besprechen Sie die Ergebnisse aus den Interessenfragebogen mit anderen Schüler/innen und Expert/innen. Sie werden dabei unterstützt, Ihre Entscheidung vorzubereiten und erhalten Hilfestellungen für konkrete nächste Schritte.</a:t>
            </a:r>
          </a:p>
          <a:p>
            <a:endParaRPr lang="de-DE" dirty="0"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2915794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200" dirty="0"/>
              <a:t>18 Plus Wegweiser </a:t>
            </a:r>
            <a:r>
              <a:rPr lang="de-DE" sz="2200" dirty="0" smtClean="0"/>
              <a:t>– Erste Empfehlung</a:t>
            </a:r>
            <a:br>
              <a:rPr lang="de-DE" sz="2200" dirty="0" smtClean="0"/>
            </a:br>
            <a:r>
              <a:rPr lang="de-DE" sz="2200" dirty="0" smtClean="0"/>
              <a:t>für </a:t>
            </a:r>
            <a:r>
              <a:rPr lang="de-DE" sz="2200" smtClean="0"/>
              <a:t>dieses Ergebnis</a:t>
            </a:r>
            <a:endParaRPr lang="de-DE" sz="2200" dirty="0"/>
          </a:p>
        </p:txBody>
      </p:sp>
      <p:pic>
        <p:nvPicPr>
          <p:cNvPr id="3" name="Bild 2" descr="Schnappschuss (2016-01-13 10.04.42)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7" y="2331712"/>
            <a:ext cx="8382000" cy="272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933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altLang="de-DE" sz="2200" dirty="0"/>
              <a:t>WIE IST DER ABLAUF VON  </a:t>
            </a:r>
            <a:r>
              <a:rPr lang="de-AT" altLang="de-DE" sz="2200" dirty="0" smtClean="0"/>
              <a:t>18?</a:t>
            </a:r>
            <a:endParaRPr lang="de-DE" sz="2200" dirty="0"/>
          </a:p>
        </p:txBody>
      </p:sp>
      <p:pic>
        <p:nvPicPr>
          <p:cNvPr id="4" name="Bild 3" descr="modu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72208"/>
            <a:ext cx="7171267" cy="3585634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2028825" y="2341037"/>
            <a:ext cx="2143125" cy="284797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76587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941696"/>
            <a:ext cx="7772400" cy="810904"/>
          </a:xfrm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de-AT" altLang="de-DE" sz="2400" dirty="0"/>
              <a:t>Modul </a:t>
            </a:r>
            <a:r>
              <a:rPr lang="de-AT" altLang="de-DE" sz="2400" dirty="0" smtClean="0"/>
              <a:t>2: Selbstreflexion zu STÄRKEN, </a:t>
            </a:r>
            <a:r>
              <a:rPr lang="de-AT" altLang="de-DE" sz="2400" dirty="0" err="1" smtClean="0"/>
              <a:t>WERTEn</a:t>
            </a:r>
            <a:r>
              <a:rPr lang="de-AT" altLang="de-DE" sz="2400" dirty="0" smtClean="0"/>
              <a:t/>
            </a:r>
            <a:br>
              <a:rPr lang="de-AT" altLang="de-DE" sz="2400" dirty="0" smtClean="0"/>
            </a:br>
            <a:r>
              <a:rPr lang="de-AT" altLang="de-DE" sz="2400" dirty="0" smtClean="0"/>
              <a:t>UND ZIELEN</a:t>
            </a:r>
            <a:r>
              <a:rPr lang="de-AT" altLang="de-DE" sz="2400" dirty="0"/>
              <a:t/>
            </a:r>
            <a:br>
              <a:rPr lang="de-AT" altLang="de-DE" sz="2400" dirty="0"/>
            </a:br>
            <a:endParaRPr lang="de-AT" altLang="de-DE" sz="2200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361063"/>
            <a:ext cx="7772400" cy="5865362"/>
          </a:xfrm>
        </p:spPr>
        <p:txBody>
          <a:bodyPr/>
          <a:lstStyle/>
          <a:p>
            <a:pPr marL="331788" indent="-331788">
              <a:spcBef>
                <a:spcPts val="600"/>
              </a:spcBef>
              <a:buFont typeface="Flama-Light" charset="0"/>
              <a:buChar char="•"/>
              <a:tabLst>
                <a:tab pos="331788" algn="l"/>
                <a:tab pos="436563" algn="l"/>
                <a:tab pos="885825" algn="l"/>
                <a:tab pos="1335088" algn="l"/>
                <a:tab pos="1784350" algn="l"/>
                <a:tab pos="2233613" algn="l"/>
                <a:tab pos="2682875" algn="l"/>
                <a:tab pos="3132138" algn="l"/>
                <a:tab pos="3581400" algn="l"/>
                <a:tab pos="4030663" algn="l"/>
                <a:tab pos="4479925" algn="l"/>
                <a:tab pos="4929188" algn="l"/>
                <a:tab pos="5378450" algn="l"/>
                <a:tab pos="5827713" algn="l"/>
                <a:tab pos="6276975" algn="l"/>
                <a:tab pos="6726238" algn="l"/>
                <a:tab pos="7175500" algn="l"/>
                <a:tab pos="7624763" algn="l"/>
                <a:tab pos="8074025" algn="l"/>
                <a:tab pos="8523288" algn="l"/>
                <a:tab pos="8972550" algn="l"/>
              </a:tabLst>
            </a:pP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Stärken erkennen: Einbeziehen anderer Sichtweisen durch Selbst- und Fremdbild</a:t>
            </a:r>
          </a:p>
          <a:p>
            <a:pPr marL="331788" indent="-331788">
              <a:spcBef>
                <a:spcPts val="600"/>
              </a:spcBef>
              <a:buFont typeface="Flama-Light" charset="0"/>
              <a:buChar char="•"/>
              <a:tabLst>
                <a:tab pos="331788" algn="l"/>
                <a:tab pos="436563" algn="l"/>
                <a:tab pos="885825" algn="l"/>
                <a:tab pos="1335088" algn="l"/>
                <a:tab pos="1784350" algn="l"/>
                <a:tab pos="2233613" algn="l"/>
                <a:tab pos="2682875" algn="l"/>
                <a:tab pos="3132138" algn="l"/>
                <a:tab pos="3581400" algn="l"/>
                <a:tab pos="4030663" algn="l"/>
                <a:tab pos="4479925" algn="l"/>
                <a:tab pos="4929188" algn="l"/>
                <a:tab pos="5378450" algn="l"/>
                <a:tab pos="5827713" algn="l"/>
                <a:tab pos="6276975" algn="l"/>
                <a:tab pos="6726238" algn="l"/>
                <a:tab pos="7175500" algn="l"/>
                <a:tab pos="7624763" algn="l"/>
                <a:tab pos="8074025" algn="l"/>
                <a:tab pos="8523288" algn="l"/>
                <a:tab pos="8972550" algn="l"/>
              </a:tabLst>
            </a:pP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Kennen und Auseinandersetzen mit Ihren persönlichen Wertvorstellungen und Zielsetzungen</a:t>
            </a:r>
          </a:p>
          <a:p>
            <a:pPr marL="331788" indent="-331788">
              <a:spcBef>
                <a:spcPts val="600"/>
              </a:spcBef>
              <a:buFont typeface="Flama-Light" charset="0"/>
              <a:buChar char="•"/>
              <a:tabLst>
                <a:tab pos="331788" algn="l"/>
                <a:tab pos="436563" algn="l"/>
                <a:tab pos="885825" algn="l"/>
                <a:tab pos="1335088" algn="l"/>
                <a:tab pos="1784350" algn="l"/>
                <a:tab pos="2233613" algn="l"/>
                <a:tab pos="2682875" algn="l"/>
                <a:tab pos="3132138" algn="l"/>
                <a:tab pos="3581400" algn="l"/>
                <a:tab pos="4030663" algn="l"/>
                <a:tab pos="4479925" algn="l"/>
                <a:tab pos="4929188" algn="l"/>
                <a:tab pos="5378450" algn="l"/>
                <a:tab pos="5827713" algn="l"/>
                <a:tab pos="6276975" algn="l"/>
                <a:tab pos="6726238" algn="l"/>
                <a:tab pos="7175500" algn="l"/>
                <a:tab pos="7624763" algn="l"/>
                <a:tab pos="8074025" algn="l"/>
                <a:tab pos="8523288" algn="l"/>
                <a:tab pos="8972550" algn="l"/>
              </a:tabLst>
            </a:pP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Kennen bzw. Erweitern von Perspektiven für Ihre Berufs- und Studienwahl</a:t>
            </a:r>
          </a:p>
          <a:p>
            <a:pPr marL="331788" indent="-331788">
              <a:spcBef>
                <a:spcPts val="600"/>
              </a:spcBef>
              <a:buFont typeface="Flama-Light" charset="0"/>
              <a:buChar char="•"/>
              <a:tabLst>
                <a:tab pos="331788" algn="l"/>
                <a:tab pos="436563" algn="l"/>
                <a:tab pos="885825" algn="l"/>
                <a:tab pos="1335088" algn="l"/>
                <a:tab pos="1784350" algn="l"/>
                <a:tab pos="2233613" algn="l"/>
                <a:tab pos="2682875" algn="l"/>
                <a:tab pos="3132138" algn="l"/>
                <a:tab pos="3581400" algn="l"/>
                <a:tab pos="4030663" algn="l"/>
                <a:tab pos="4479925" algn="l"/>
                <a:tab pos="4929188" algn="l"/>
                <a:tab pos="5378450" algn="l"/>
                <a:tab pos="5827713" algn="l"/>
                <a:tab pos="6276975" algn="l"/>
                <a:tab pos="6726238" algn="l"/>
                <a:tab pos="7175500" algn="l"/>
                <a:tab pos="7624763" algn="l"/>
                <a:tab pos="8074025" algn="l"/>
                <a:tab pos="8523288" algn="l"/>
                <a:tab pos="8972550" algn="l"/>
              </a:tabLst>
            </a:pP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Ergebnissicherung </a:t>
            </a:r>
          </a:p>
          <a:p>
            <a:pPr marL="331788" indent="-331788">
              <a:spcBef>
                <a:spcPts val="600"/>
              </a:spcBef>
              <a:buFont typeface="Flama-Light" charset="0"/>
              <a:buChar char="•"/>
              <a:tabLst>
                <a:tab pos="331788" algn="l"/>
                <a:tab pos="436563" algn="l"/>
                <a:tab pos="885825" algn="l"/>
                <a:tab pos="1335088" algn="l"/>
                <a:tab pos="1784350" algn="l"/>
                <a:tab pos="2233613" algn="l"/>
                <a:tab pos="2682875" algn="l"/>
                <a:tab pos="3132138" algn="l"/>
                <a:tab pos="3581400" algn="l"/>
                <a:tab pos="4030663" algn="l"/>
                <a:tab pos="4479925" algn="l"/>
                <a:tab pos="4929188" algn="l"/>
                <a:tab pos="5378450" algn="l"/>
                <a:tab pos="5827713" algn="l"/>
                <a:tab pos="6276975" algn="l"/>
                <a:tab pos="6726238" algn="l"/>
                <a:tab pos="7175500" algn="l"/>
                <a:tab pos="7624763" algn="l"/>
                <a:tab pos="8074025" algn="l"/>
                <a:tab pos="8523288" algn="l"/>
                <a:tab pos="8972550" algn="l"/>
              </a:tabLst>
            </a:pPr>
            <a:endParaRPr lang="de-AT" altLang="de-DE" dirty="0">
              <a:latin typeface="Flama-Light" charset="0"/>
              <a:cs typeface="Flama Ultralight" pitchFamily="-84" charset="0"/>
            </a:endParaRPr>
          </a:p>
          <a:p>
            <a:pPr marL="0" indent="0">
              <a:spcBef>
                <a:spcPts val="600"/>
              </a:spcBef>
              <a:buNone/>
              <a:tabLst>
                <a:tab pos="331788" algn="l"/>
                <a:tab pos="436563" algn="l"/>
                <a:tab pos="885825" algn="l"/>
                <a:tab pos="1335088" algn="l"/>
                <a:tab pos="1784350" algn="l"/>
                <a:tab pos="2233613" algn="l"/>
                <a:tab pos="2682875" algn="l"/>
                <a:tab pos="3132138" algn="l"/>
                <a:tab pos="3581400" algn="l"/>
                <a:tab pos="4030663" algn="l"/>
                <a:tab pos="4479925" algn="l"/>
                <a:tab pos="4929188" algn="l"/>
                <a:tab pos="5378450" algn="l"/>
                <a:tab pos="5827713" algn="l"/>
                <a:tab pos="6276975" algn="l"/>
                <a:tab pos="6726238" algn="l"/>
                <a:tab pos="7175500" algn="l"/>
                <a:tab pos="7624763" algn="l"/>
                <a:tab pos="8074025" algn="l"/>
                <a:tab pos="8523288" algn="l"/>
                <a:tab pos="8972550" algn="l"/>
              </a:tabLst>
            </a:pPr>
            <a:r>
              <a:rPr lang="de-AT" altLang="de-DE" dirty="0" smtClean="0">
                <a:latin typeface="Flama-Light" charset="0"/>
                <a:cs typeface="Flama Ultralight" pitchFamily="-84" charset="0"/>
                <a:sym typeface="Wingdings" panose="05000000000000000000" pitchFamily="2" charset="2"/>
              </a:rPr>
              <a:t> </a:t>
            </a:r>
            <a:r>
              <a:rPr lang="de-AT" altLang="de-DE" b="1" dirty="0" smtClean="0">
                <a:latin typeface="Flama-Light" charset="0"/>
                <a:cs typeface="Flama Ultralight" pitchFamily="-84" charset="0"/>
                <a:sym typeface="Wingdings" panose="05000000000000000000" pitchFamily="2" charset="2"/>
              </a:rPr>
              <a:t>Empfehlungen zur Umsetzung im Manual bzw. auf der Homepage</a:t>
            </a:r>
            <a:endParaRPr lang="de-AT" altLang="de-DE" b="1" dirty="0" smtClean="0">
              <a:latin typeface="Flama-Light" charset="0"/>
              <a:cs typeface="Flama Ultralight" pitchFamily="-84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594" y="4675377"/>
            <a:ext cx="765175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66878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altLang="de-DE" sz="2200" dirty="0"/>
              <a:t>WIE IST DER ABLAUF VON  </a:t>
            </a:r>
            <a:r>
              <a:rPr lang="de-AT" altLang="de-DE" sz="2200" dirty="0" smtClean="0"/>
              <a:t>18?</a:t>
            </a:r>
            <a:endParaRPr lang="de-DE" sz="2200" dirty="0"/>
          </a:p>
        </p:txBody>
      </p:sp>
      <p:pic>
        <p:nvPicPr>
          <p:cNvPr id="4" name="Bild 3" descr="modu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72208"/>
            <a:ext cx="7171267" cy="3585634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3667125" y="2341037"/>
            <a:ext cx="2143125" cy="284797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557311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863600" y="584200"/>
            <a:ext cx="7772400" cy="1143000"/>
          </a:xfrm>
        </p:spPr>
        <p:txBody>
          <a:bodyPr>
            <a:no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de-AT" altLang="de-DE" sz="2200" dirty="0"/>
              <a:t>Modul </a:t>
            </a:r>
            <a:r>
              <a:rPr lang="de-AT" altLang="de-DE" sz="2200" dirty="0" smtClean="0"/>
              <a:t>3: Selbstreflexion zu Interessen</a:t>
            </a:r>
            <a:r>
              <a:rPr lang="de-AT" altLang="de-DE" sz="2200" dirty="0"/>
              <a:t/>
            </a:r>
            <a:br>
              <a:rPr lang="de-AT" altLang="de-DE" sz="2200" dirty="0"/>
            </a:br>
            <a:r>
              <a:rPr lang="de-AT" altLang="de-DE" sz="2200" dirty="0" smtClean="0"/>
              <a:t>und Einführung in die Recherche</a:t>
            </a:r>
            <a:br>
              <a:rPr lang="de-AT" altLang="de-DE" sz="2200" dirty="0" smtClean="0"/>
            </a:br>
            <a:endParaRPr lang="de-AT" altLang="de-DE" sz="2200" dirty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111625"/>
          </a:xfrm>
        </p:spPr>
        <p:txBody>
          <a:bodyPr/>
          <a:lstStyle/>
          <a:p>
            <a:pPr marL="330200" indent="-330200">
              <a:spcBef>
                <a:spcPts val="600"/>
              </a:spcBef>
              <a:buFont typeface="Flama-Light" charset="0"/>
              <a:buChar char="•"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Informationen zu Bildungs- und Berufswelt</a:t>
            </a:r>
          </a:p>
          <a:p>
            <a:pPr marL="330200" indent="-330200">
              <a:spcBef>
                <a:spcPts val="600"/>
              </a:spcBef>
              <a:buFont typeface="Flama-Light" charset="0"/>
              <a:buChar char="•"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Auseinandersetzung mit persönlichen Interessen</a:t>
            </a:r>
          </a:p>
          <a:p>
            <a:pPr marL="330200" indent="-330200">
              <a:spcBef>
                <a:spcPts val="600"/>
              </a:spcBef>
              <a:buFont typeface="Flama-Light" charset="0"/>
              <a:buChar char="•"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Aktive Planung Ihrer weiteren Schritte für die Studien- und Berufswahl</a:t>
            </a:r>
          </a:p>
          <a:p>
            <a:pPr marL="330200" indent="-330200">
              <a:spcBef>
                <a:spcPts val="600"/>
              </a:spcBef>
              <a:buFont typeface="Flama-Light" charset="0"/>
              <a:buChar char="•"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Ausblick auf das nächste Schuljahr</a:t>
            </a:r>
          </a:p>
          <a:p>
            <a:pPr marL="330200" indent="-330200">
              <a:spcBef>
                <a:spcPts val="600"/>
              </a:spcBef>
              <a:buFont typeface="Flama-Light" charset="0"/>
              <a:buChar char="•"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r>
              <a:rPr lang="de-DE" altLang="de-DE" dirty="0" smtClean="0">
                <a:latin typeface="Flama-Light" charset="0"/>
                <a:cs typeface="Flama Ultralight" pitchFamily="-84" charset="0"/>
              </a:rPr>
              <a:t>Überprüfen der optionalen und freiwilligen Anmeldung zur Kleingruppenberatung und der Durchführung eines Online - Interessentest </a:t>
            </a:r>
            <a:r>
              <a:rPr lang="de-DE" altLang="de-DE" dirty="0" smtClean="0">
                <a:latin typeface="Flama-Light" charset="0"/>
                <a:cs typeface="Flama Ultralight" pitchFamily="-84" charset="0"/>
              </a:rPr>
              <a:t>(</a:t>
            </a:r>
            <a:r>
              <a:rPr lang="de-DE" altLang="de-DE" dirty="0" smtClean="0">
                <a:latin typeface="Flama-Light" charset="0"/>
                <a:cs typeface="Flama Ultralight" pitchFamily="-84" charset="0"/>
              </a:rPr>
              <a:t>MOI</a:t>
            </a:r>
            <a:r>
              <a:rPr lang="de-DE" altLang="de-DE" dirty="0" smtClean="0">
                <a:latin typeface="Flama-Light" charset="0"/>
                <a:cs typeface="Flama Ultralight" pitchFamily="-84" charset="0"/>
              </a:rPr>
              <a:t> </a:t>
            </a:r>
            <a:r>
              <a:rPr lang="de-DE" altLang="de-DE" dirty="0" smtClean="0">
                <a:latin typeface="Flama-Light" charset="0"/>
                <a:cs typeface="Flama Ultralight" pitchFamily="-84" charset="0"/>
              </a:rPr>
              <a:t>bzw. Studien-Navi)</a:t>
            </a:r>
          </a:p>
          <a:p>
            <a:pPr marL="0" indent="0">
              <a:spcBef>
                <a:spcPts val="600"/>
              </a:spcBef>
              <a:buNone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endParaRPr lang="de-DE" altLang="de-DE" dirty="0">
              <a:latin typeface="Flama-Light" charset="0"/>
              <a:cs typeface="Flama Ultralight" pitchFamily="-84" charset="0"/>
            </a:endParaRPr>
          </a:p>
          <a:p>
            <a:pPr marL="0" indent="0">
              <a:spcBef>
                <a:spcPts val="600"/>
              </a:spcBef>
              <a:buNone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r>
              <a:rPr lang="de-AT" altLang="de-DE" b="1" dirty="0" smtClean="0">
                <a:latin typeface="Flama-Light" charset="0"/>
                <a:cs typeface="Flama Ultralight" pitchFamily="-84" charset="0"/>
                <a:sym typeface="Wingdings" panose="05000000000000000000" pitchFamily="2" charset="2"/>
              </a:rPr>
              <a:t> Empfehlungen </a:t>
            </a:r>
            <a:r>
              <a:rPr lang="de-AT" altLang="de-DE" b="1" dirty="0">
                <a:latin typeface="Flama-Light" charset="0"/>
                <a:cs typeface="Flama Ultralight" pitchFamily="-84" charset="0"/>
                <a:sym typeface="Wingdings" panose="05000000000000000000" pitchFamily="2" charset="2"/>
              </a:rPr>
              <a:t>zur Umsetzung im Manual bzw. auf der Homepage</a:t>
            </a:r>
            <a:endParaRPr lang="de-AT" altLang="de-DE" b="1" dirty="0">
              <a:latin typeface="Flama-Light" charset="0"/>
              <a:cs typeface="Flama Ultralight" pitchFamily="-84" charset="0"/>
            </a:endParaRPr>
          </a:p>
          <a:p>
            <a:pPr marL="0" indent="0">
              <a:spcBef>
                <a:spcPts val="600"/>
              </a:spcBef>
              <a:buNone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endParaRPr lang="de-DE" altLang="de-DE" dirty="0" smtClean="0">
              <a:latin typeface="Flama-Light" charset="0"/>
              <a:cs typeface="Flama Ultralight" pitchFamily="-84" charset="0"/>
            </a:endParaRPr>
          </a:p>
          <a:p>
            <a:pPr marL="330200" indent="-330200">
              <a:spcBef>
                <a:spcPts val="600"/>
              </a:spcBef>
              <a:buFont typeface="Flama-Light" charset="0"/>
              <a:buChar char="•"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endParaRPr lang="de-AT" altLang="de-DE" dirty="0" smtClean="0">
              <a:latin typeface="Flama-Light" charset="0"/>
              <a:cs typeface="Flama Ultralight" pitchFamily="-84" charset="0"/>
            </a:endParaRPr>
          </a:p>
          <a:p>
            <a:pPr marL="330200" indent="-330200">
              <a:spcBef>
                <a:spcPts val="600"/>
              </a:spcBef>
              <a:buFontTx/>
              <a:buNone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endParaRPr lang="de-AT" altLang="de-DE" dirty="0" smtClean="0">
              <a:latin typeface="Flama-Light" charset="0"/>
              <a:cs typeface="Flama Ultralight" pitchFamily="-84" charset="0"/>
            </a:endParaRPr>
          </a:p>
          <a:p>
            <a:pPr marL="330200" indent="-330200">
              <a:buFontTx/>
              <a:buNone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endParaRPr lang="de-AT" altLang="de-DE" sz="2400" dirty="0" smtClean="0">
              <a:latin typeface="Flama-Light" charset="0"/>
              <a:cs typeface="Flama Ultralight" pitchFamily="-84" charset="0"/>
            </a:endParaRPr>
          </a:p>
          <a:p>
            <a:pPr marL="330200" indent="-330200">
              <a:buFontTx/>
              <a:buNone/>
              <a:tabLst>
                <a:tab pos="330200" algn="l"/>
                <a:tab pos="434975" algn="l"/>
                <a:tab pos="884238" algn="l"/>
                <a:tab pos="1333500" algn="l"/>
                <a:tab pos="1782763" algn="l"/>
                <a:tab pos="2232025" algn="l"/>
                <a:tab pos="2681288" algn="l"/>
                <a:tab pos="3130550" algn="l"/>
                <a:tab pos="3579813" algn="l"/>
                <a:tab pos="4029075" algn="l"/>
                <a:tab pos="4478338" algn="l"/>
                <a:tab pos="4927600" algn="l"/>
                <a:tab pos="5376863" algn="l"/>
                <a:tab pos="5826125" algn="l"/>
                <a:tab pos="6275388" algn="l"/>
                <a:tab pos="6724650" algn="l"/>
                <a:tab pos="7173913" algn="l"/>
                <a:tab pos="7623175" algn="l"/>
                <a:tab pos="8072438" algn="l"/>
                <a:tab pos="8521700" algn="l"/>
                <a:tab pos="8970963" algn="l"/>
              </a:tabLst>
            </a:pPr>
            <a:endParaRPr lang="de-AT" altLang="de-DE" sz="2400" dirty="0" smtClean="0">
              <a:latin typeface="Flama-Light" charset="0"/>
              <a:cs typeface="Flama Ultralight" pitchFamily="-84" charset="0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513" y="3013075"/>
            <a:ext cx="64611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18775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200" dirty="0" smtClean="0"/>
              <a:t>Was bietet die neue 18plus-homepage für </a:t>
            </a:r>
            <a:r>
              <a:rPr lang="de-DE" sz="2200" dirty="0" err="1" smtClean="0"/>
              <a:t>schüler</a:t>
            </a:r>
            <a:r>
              <a:rPr lang="de-DE" sz="2200" dirty="0" smtClean="0"/>
              <a:t>/innen</a:t>
            </a:r>
            <a:endParaRPr lang="de-DE" sz="22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3849688"/>
          </a:xfrm>
        </p:spPr>
        <p:txBody>
          <a:bodyPr/>
          <a:lstStyle/>
          <a:p>
            <a:r>
              <a:rPr lang="de-DE" dirty="0" smtClean="0">
                <a:hlinkClick r:id="rId2"/>
              </a:rPr>
              <a:t>18plus Homepage</a:t>
            </a:r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698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844275"/>
            <a:ext cx="8229600" cy="1143000"/>
          </a:xfrm>
        </p:spPr>
        <p:txBody>
          <a:bodyPr/>
          <a:lstStyle/>
          <a:p>
            <a:r>
              <a:rPr lang="de-DE" dirty="0" smtClean="0"/>
              <a:t>Fragen an das Programmbüro 18plus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8189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sz="2200" dirty="0" smtClean="0"/>
              <a:t>Hinweis zur Anmeldung zur Kleingruppen-</a:t>
            </a:r>
            <a:br>
              <a:rPr lang="de-DE" sz="2200" dirty="0" smtClean="0"/>
            </a:br>
            <a:r>
              <a:rPr lang="de-DE" sz="2200" dirty="0" smtClean="0"/>
              <a:t>Beratung und Ablauf</a:t>
            </a:r>
            <a:endParaRPr lang="de-DE" sz="2200" dirty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476750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Schüler/innen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bekommen eine Empfehlung zur Kleingruppenberatung nach dem Ergebnis des Wegweisers </a:t>
            </a:r>
          </a:p>
          <a:p>
            <a:pPr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Alle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Schüler/innen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, die sich für die Kleingruppenberatung interessieren, können teilnehmen</a:t>
            </a:r>
          </a:p>
          <a:p>
            <a:pPr marL="0" indent="0">
              <a:buNone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SBB kann dann im Login-Bereich der Homepage eine Kleingruppenberatung buchen</a:t>
            </a:r>
          </a:p>
          <a:p>
            <a:pPr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Bitte die Anzahl der </a:t>
            </a: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Teilnehmer/innen </a:t>
            </a: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angeben!</a:t>
            </a:r>
          </a:p>
          <a:p>
            <a:pPr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Zugangscodes im Anschluss der Buchung für </a:t>
            </a: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jede/n </a:t>
            </a: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Schüler/in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, die an der Beratung teilnehmen werden. </a:t>
            </a:r>
          </a:p>
          <a:p>
            <a:pPr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Schüler/in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kann online einen von zwei Tests auswählen</a:t>
            </a:r>
          </a:p>
        </p:txBody>
      </p:sp>
    </p:spTree>
    <p:extLst>
      <p:ext uri="{BB962C8B-B14F-4D97-AF65-F5344CB8AC3E}">
        <p14:creationId xmlns:p14="http://schemas.microsoft.com/office/powerpoint/2010/main" val="32274833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18plus in Zahlen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1847850"/>
            <a:ext cx="8229600" cy="3983038"/>
          </a:xfrm>
        </p:spPr>
        <p:txBody>
          <a:bodyPr/>
          <a:lstStyle/>
          <a:p>
            <a:r>
              <a:rPr lang="de-DE" b="1" dirty="0" smtClean="0"/>
              <a:t>10 </a:t>
            </a:r>
            <a:r>
              <a:rPr lang="de-DE" dirty="0" smtClean="0"/>
              <a:t>Jahre 18plus Berufs- und </a:t>
            </a:r>
            <a:r>
              <a:rPr lang="de-DE" dirty="0" err="1" smtClean="0"/>
              <a:t>Studienchecker</a:t>
            </a:r>
            <a:endParaRPr lang="de-DE" dirty="0" smtClean="0"/>
          </a:p>
          <a:p>
            <a:r>
              <a:rPr lang="de-DE" dirty="0" smtClean="0"/>
              <a:t>Ca. </a:t>
            </a:r>
            <a:r>
              <a:rPr lang="de-DE" b="1" dirty="0" smtClean="0"/>
              <a:t>370</a:t>
            </a:r>
            <a:r>
              <a:rPr lang="de-DE" dirty="0" smtClean="0"/>
              <a:t> Schulen beteiligt</a:t>
            </a:r>
          </a:p>
          <a:p>
            <a:r>
              <a:rPr lang="de-DE" dirty="0" smtClean="0"/>
              <a:t>Über </a:t>
            </a:r>
            <a:r>
              <a:rPr lang="de-DE" b="1" dirty="0" smtClean="0"/>
              <a:t>27000</a:t>
            </a:r>
            <a:r>
              <a:rPr lang="de-DE" dirty="0" smtClean="0"/>
              <a:t> </a:t>
            </a:r>
            <a:r>
              <a:rPr lang="de-DE" dirty="0" smtClean="0"/>
              <a:t>Schüler/innen  </a:t>
            </a:r>
            <a:r>
              <a:rPr lang="de-DE" dirty="0" smtClean="0"/>
              <a:t>pro Jahr in ganz Österreich</a:t>
            </a:r>
          </a:p>
          <a:p>
            <a:r>
              <a:rPr lang="de-DE" dirty="0" smtClean="0"/>
              <a:t>Seit Beginn haben insgesamt </a:t>
            </a:r>
            <a:r>
              <a:rPr lang="de-DE" b="1" dirty="0" smtClean="0"/>
              <a:t>297.000</a:t>
            </a:r>
            <a:r>
              <a:rPr lang="de-DE" dirty="0" smtClean="0"/>
              <a:t> </a:t>
            </a:r>
            <a:r>
              <a:rPr lang="de-DE" dirty="0" smtClean="0"/>
              <a:t>Schüler/innen </a:t>
            </a:r>
            <a:r>
              <a:rPr lang="de-DE" dirty="0" smtClean="0"/>
              <a:t>teilgenommen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Bundesland Salzburg</a:t>
            </a:r>
          </a:p>
          <a:p>
            <a:r>
              <a:rPr lang="de-DE" dirty="0" smtClean="0"/>
              <a:t>33 Schulen beteiligt</a:t>
            </a:r>
          </a:p>
          <a:p>
            <a:r>
              <a:rPr lang="de-DE" dirty="0" smtClean="0"/>
              <a:t>1277 </a:t>
            </a:r>
            <a:r>
              <a:rPr lang="de-DE" dirty="0" smtClean="0"/>
              <a:t>Schüler/innen </a:t>
            </a:r>
            <a:r>
              <a:rPr lang="de-DE" dirty="0" smtClean="0"/>
              <a:t>haben an den Kleingruppenberatungen teilgenommen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4628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sz="2200" dirty="0" smtClean="0"/>
              <a:t>Ablauf und Inhalt der Kleingruppenberatungen</a:t>
            </a:r>
            <a:endParaRPr lang="de-DE" sz="2200" dirty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>
          <a:xfrm>
            <a:off x="457200" y="1924050"/>
            <a:ext cx="8229600" cy="4202113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Die KGB dauert zwei </a:t>
            </a:r>
            <a:r>
              <a:rPr lang="de-DE" dirty="0" smtClean="0">
                <a:latin typeface="Flama Ultralight" pitchFamily="-84" charset="0"/>
              </a:rPr>
              <a:t>Unterrichtsstunden </a:t>
            </a:r>
          </a:p>
          <a:p>
            <a:pPr>
              <a:defRPr/>
            </a:pPr>
            <a:r>
              <a:rPr lang="de-DE" dirty="0" smtClean="0">
                <a:latin typeface="Flama Ultralight" pitchFamily="-84" charset="0"/>
              </a:rPr>
              <a:t>KGB wird entweder von der </a:t>
            </a:r>
            <a:r>
              <a:rPr lang="de-DE" i="1" dirty="0" smtClean="0">
                <a:latin typeface="Flama Ultralight" pitchFamily="-84" charset="0"/>
              </a:rPr>
              <a:t>Studierendenberatung</a:t>
            </a:r>
            <a:r>
              <a:rPr lang="de-DE" dirty="0" smtClean="0">
                <a:latin typeface="Flama Ultralight" pitchFamily="-84" charset="0"/>
              </a:rPr>
              <a:t> </a:t>
            </a:r>
            <a:r>
              <a:rPr lang="de-DE" b="1" dirty="0" smtClean="0">
                <a:latin typeface="Flama Ultralight" pitchFamily="-84" charset="0"/>
              </a:rPr>
              <a:t>oder/und </a:t>
            </a:r>
            <a:r>
              <a:rPr lang="de-DE" dirty="0" smtClean="0">
                <a:latin typeface="Flama Ultralight" pitchFamily="-84" charset="0"/>
              </a:rPr>
              <a:t>von </a:t>
            </a:r>
            <a:r>
              <a:rPr lang="de-DE" i="1" dirty="0" err="1" smtClean="0">
                <a:latin typeface="Flama Ultralight" pitchFamily="-84" charset="0"/>
              </a:rPr>
              <a:t>BiBer</a:t>
            </a:r>
            <a:r>
              <a:rPr lang="de-DE" i="1" dirty="0" smtClean="0">
                <a:latin typeface="Flama Ultralight" pitchFamily="-84" charset="0"/>
              </a:rPr>
              <a:t>-Bildungsberatung</a:t>
            </a:r>
            <a:r>
              <a:rPr lang="de-DE" b="1" dirty="0" smtClean="0">
                <a:latin typeface="Flama Ultralight" pitchFamily="-84" charset="0"/>
              </a:rPr>
              <a:t> </a:t>
            </a:r>
            <a:r>
              <a:rPr lang="de-DE" dirty="0" smtClean="0">
                <a:latin typeface="Flama Ultralight" pitchFamily="-84" charset="0"/>
              </a:rPr>
              <a:t>durchgeführt</a:t>
            </a:r>
          </a:p>
          <a:p>
            <a:pPr>
              <a:defRPr/>
            </a:pPr>
            <a:r>
              <a:rPr lang="de-DE" b="1" dirty="0" smtClean="0">
                <a:latin typeface="Flama Ultralight" pitchFamily="-84" charset="0"/>
              </a:rPr>
              <a:t>Abhängig von der Anzahl können die Gruppen parallel oder hintereinander durchgeführt werden</a:t>
            </a:r>
          </a:p>
          <a:p>
            <a:pPr>
              <a:defRPr/>
            </a:pPr>
            <a:endParaRPr lang="de-DE" dirty="0" smtClean="0">
              <a:latin typeface="Flama Ultralight" pitchFamily="-84" charset="0"/>
            </a:endParaRPr>
          </a:p>
          <a:p>
            <a:pPr>
              <a:defRPr/>
            </a:pPr>
            <a:r>
              <a:rPr lang="de-DE" dirty="0" smtClean="0">
                <a:latin typeface="Flama Ultralight" pitchFamily="-84" charset="0"/>
              </a:rPr>
              <a:t>Inhalte:</a:t>
            </a:r>
          </a:p>
          <a:p>
            <a:pPr lvl="1">
              <a:defRPr/>
            </a:pPr>
            <a:r>
              <a:rPr lang="de-DE" dirty="0" smtClean="0">
                <a:latin typeface="Flama Ultralight" pitchFamily="-84" charset="0"/>
              </a:rPr>
              <a:t>Wo stehen </a:t>
            </a:r>
            <a:r>
              <a:rPr lang="de-DE" dirty="0" smtClean="0">
                <a:latin typeface="Flama Ultralight" pitchFamily="-84" charset="0"/>
              </a:rPr>
              <a:t>Schüler/innen </a:t>
            </a:r>
            <a:r>
              <a:rPr lang="de-DE" dirty="0" smtClean="0">
                <a:latin typeface="Flama Ultralight" pitchFamily="-84" charset="0"/>
              </a:rPr>
              <a:t>im Entscheidungsprozess</a:t>
            </a:r>
          </a:p>
          <a:p>
            <a:pPr lvl="1">
              <a:defRPr/>
            </a:pPr>
            <a:r>
              <a:rPr lang="de-DE" dirty="0" smtClean="0">
                <a:latin typeface="Flama Ultralight" pitchFamily="-84" charset="0"/>
              </a:rPr>
              <a:t>Besprechung der Auswertung der Online-Tests</a:t>
            </a:r>
          </a:p>
          <a:p>
            <a:pPr lvl="1">
              <a:defRPr/>
            </a:pPr>
            <a:r>
              <a:rPr lang="de-DE" dirty="0" smtClean="0">
                <a:latin typeface="Flama Ultralight" pitchFamily="-84" charset="0"/>
              </a:rPr>
              <a:t>Tipps zur weiteren Recherche</a:t>
            </a:r>
          </a:p>
          <a:p>
            <a:pPr lvl="1">
              <a:defRPr/>
            </a:pPr>
            <a:r>
              <a:rPr lang="de-DE" dirty="0" smtClean="0">
                <a:latin typeface="Flama Ultralight" pitchFamily="-84" charset="0"/>
              </a:rPr>
              <a:t>Diskussion offener Fragen und Anmerkungen der </a:t>
            </a:r>
            <a:r>
              <a:rPr lang="de-DE" dirty="0" err="1" smtClean="0">
                <a:latin typeface="Flama Ultralight" pitchFamily="-84" charset="0"/>
              </a:rPr>
              <a:t>Schüer</a:t>
            </a:r>
            <a:r>
              <a:rPr lang="de-DE" dirty="0" smtClean="0">
                <a:latin typeface="Flama Ultralight" pitchFamily="-84" charset="0"/>
              </a:rPr>
              <a:t>/innen</a:t>
            </a:r>
            <a:endParaRPr lang="de-DE" dirty="0" smtClean="0">
              <a:latin typeface="Flama Ultralight" pitchFamily="-84" charset="0"/>
            </a:endParaRPr>
          </a:p>
          <a:p>
            <a:pPr>
              <a:defRPr/>
            </a:pPr>
            <a:endParaRPr lang="de-DE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4833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0"/>
          <a:stretch/>
        </p:blipFill>
        <p:spPr bwMode="auto">
          <a:xfrm>
            <a:off x="133350" y="952499"/>
            <a:ext cx="8943975" cy="5362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e 3"/>
          <p:cNvSpPr/>
          <p:nvPr/>
        </p:nvSpPr>
        <p:spPr>
          <a:xfrm>
            <a:off x="6429375" y="1200149"/>
            <a:ext cx="1457325" cy="504825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6744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7" r="5279" b="3613"/>
          <a:stretch/>
        </p:blipFill>
        <p:spPr bwMode="auto">
          <a:xfrm>
            <a:off x="605023" y="714375"/>
            <a:ext cx="8043677" cy="551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e 3"/>
          <p:cNvSpPr/>
          <p:nvPr/>
        </p:nvSpPr>
        <p:spPr>
          <a:xfrm>
            <a:off x="2562226" y="4905374"/>
            <a:ext cx="2133600" cy="504825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85264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939275"/>
            <a:ext cx="8735695" cy="528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e 3"/>
          <p:cNvSpPr/>
          <p:nvPr/>
        </p:nvSpPr>
        <p:spPr>
          <a:xfrm>
            <a:off x="1000125" y="3143250"/>
            <a:ext cx="1552575" cy="409575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34621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2"/>
          <a:stretch/>
        </p:blipFill>
        <p:spPr bwMode="auto">
          <a:xfrm>
            <a:off x="135889" y="885825"/>
            <a:ext cx="8856982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llipse 4"/>
          <p:cNvSpPr/>
          <p:nvPr/>
        </p:nvSpPr>
        <p:spPr>
          <a:xfrm>
            <a:off x="6238875" y="5324475"/>
            <a:ext cx="1552575" cy="409575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672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9" r="8208" b="3632"/>
          <a:stretch/>
        </p:blipFill>
        <p:spPr bwMode="auto">
          <a:xfrm>
            <a:off x="771525" y="923924"/>
            <a:ext cx="7724775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llipse 4"/>
          <p:cNvSpPr/>
          <p:nvPr/>
        </p:nvSpPr>
        <p:spPr>
          <a:xfrm>
            <a:off x="2543176" y="5105400"/>
            <a:ext cx="2400300" cy="409575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46096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7" b="3189"/>
          <a:stretch/>
        </p:blipFill>
        <p:spPr bwMode="auto">
          <a:xfrm>
            <a:off x="276225" y="1000125"/>
            <a:ext cx="8557235" cy="52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e 3"/>
          <p:cNvSpPr/>
          <p:nvPr/>
        </p:nvSpPr>
        <p:spPr>
          <a:xfrm>
            <a:off x="6002021" y="4829176"/>
            <a:ext cx="1675129" cy="51435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17363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3" t="10199" r="21079" b="3613"/>
          <a:stretch/>
        </p:blipFill>
        <p:spPr bwMode="auto">
          <a:xfrm>
            <a:off x="1390649" y="400050"/>
            <a:ext cx="6057901" cy="5876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813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2" t="30486" r="15175" b="37496"/>
          <a:stretch/>
        </p:blipFill>
        <p:spPr bwMode="auto">
          <a:xfrm>
            <a:off x="180974" y="1895475"/>
            <a:ext cx="8629651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47669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" b="3613"/>
          <a:stretch/>
        </p:blipFill>
        <p:spPr bwMode="auto">
          <a:xfrm>
            <a:off x="265678" y="885825"/>
            <a:ext cx="8649722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88621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Überblick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1724025"/>
            <a:ext cx="8229600" cy="4106863"/>
          </a:xfrm>
        </p:spPr>
        <p:txBody>
          <a:bodyPr/>
          <a:lstStyle/>
          <a:p>
            <a:r>
              <a:rPr lang="de-DE" dirty="0" smtClean="0"/>
              <a:t>Umsetzung von 18plus in der Klasse</a:t>
            </a:r>
          </a:p>
          <a:p>
            <a:pPr lvl="1"/>
            <a:r>
              <a:rPr lang="de-DE" dirty="0" smtClean="0"/>
              <a:t>Beschreibung der Module</a:t>
            </a:r>
          </a:p>
          <a:p>
            <a:pPr lvl="1"/>
            <a:r>
              <a:rPr lang="de-DE" dirty="0" smtClean="0"/>
              <a:t>18plus Wegweiser</a:t>
            </a:r>
          </a:p>
          <a:p>
            <a:r>
              <a:rPr lang="de-DE" dirty="0" smtClean="0"/>
              <a:t>Überblick über neue Homepage</a:t>
            </a:r>
          </a:p>
          <a:p>
            <a:r>
              <a:rPr lang="de-DE" dirty="0" smtClean="0"/>
              <a:t>Fragen an das Programmbüro </a:t>
            </a:r>
            <a:r>
              <a:rPr lang="de-DE" sz="1600" dirty="0" smtClean="0"/>
              <a:t>(Frau Dr. Kern von BMBWF)</a:t>
            </a:r>
          </a:p>
          <a:p>
            <a:r>
              <a:rPr lang="de-DE" dirty="0" smtClean="0"/>
              <a:t>Pause</a:t>
            </a:r>
          </a:p>
          <a:p>
            <a:r>
              <a:rPr lang="de-DE" dirty="0" smtClean="0"/>
              <a:t>Buchung der Gruppenberatungen</a:t>
            </a:r>
          </a:p>
          <a:p>
            <a:r>
              <a:rPr lang="de-DE" dirty="0" smtClean="0"/>
              <a:t>Interessenstests MOI/STUDIENNAVI</a:t>
            </a:r>
          </a:p>
          <a:p>
            <a:r>
              <a:rPr lang="de-DE" dirty="0" smtClean="0"/>
              <a:t>Offene Fragen</a:t>
            </a:r>
          </a:p>
          <a:p>
            <a:pPr marL="0" indent="0">
              <a:buNone/>
            </a:pPr>
            <a:endParaRPr lang="de-DE" dirty="0" smtClean="0"/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4486235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Interessenstest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i="1" dirty="0" smtClean="0"/>
              <a:t>MOI</a:t>
            </a:r>
            <a:endParaRPr lang="de-DE" i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2228849"/>
            <a:ext cx="8229600" cy="3602039"/>
          </a:xfrm>
        </p:spPr>
        <p:txBody>
          <a:bodyPr/>
          <a:lstStyle/>
          <a:p>
            <a:r>
              <a:rPr lang="de-DE" dirty="0" smtClean="0"/>
              <a:t>Konkrete Berufs- und Studienvorschläge</a:t>
            </a:r>
          </a:p>
          <a:p>
            <a:r>
              <a:rPr lang="de-DE" dirty="0" smtClean="0"/>
              <a:t>Wissenschaftliche Grundlage des RIASEC-Modells von Holland</a:t>
            </a:r>
          </a:p>
          <a:p>
            <a:r>
              <a:rPr lang="de-DE" dirty="0" smtClean="0"/>
              <a:t>Erfasst im ersten Schritt Berufswahlreife</a:t>
            </a:r>
          </a:p>
          <a:p>
            <a:r>
              <a:rPr lang="de-DE" dirty="0" smtClean="0"/>
              <a:t>13 einfache Aussagen zur beruflichen Identität</a:t>
            </a:r>
          </a:p>
          <a:p>
            <a:r>
              <a:rPr lang="de-DE" dirty="0" smtClean="0"/>
              <a:t>Bilderliste zu Tätigkeiten und Arbeitsmaterialien</a:t>
            </a:r>
          </a:p>
          <a:p>
            <a:r>
              <a:rPr lang="de-DE" dirty="0" smtClean="0"/>
              <a:t>Wortliste mit Tätigkeiten</a:t>
            </a:r>
          </a:p>
          <a:p>
            <a:endParaRPr lang="de-DE" dirty="0"/>
          </a:p>
          <a:p>
            <a:r>
              <a:rPr lang="de-DE" dirty="0" smtClean="0"/>
              <a:t>Zielgruppe: </a:t>
            </a:r>
            <a:r>
              <a:rPr lang="de-DE" dirty="0" smtClean="0"/>
              <a:t>Schüler/innen</a:t>
            </a:r>
            <a:r>
              <a:rPr lang="de-DE" dirty="0" smtClean="0"/>
              <a:t>, die sich </a:t>
            </a:r>
            <a:r>
              <a:rPr lang="de-DE" dirty="0" smtClean="0"/>
              <a:t>ev. beruflich </a:t>
            </a:r>
            <a:r>
              <a:rPr lang="de-DE" dirty="0" smtClean="0"/>
              <a:t>orientieren möchten und sich noch nicht sicher sind.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5384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Interessenstest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i="1" dirty="0" err="1" smtClean="0"/>
              <a:t>Studiennavi</a:t>
            </a:r>
            <a:endParaRPr lang="de-DE" i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2200275"/>
            <a:ext cx="8229600" cy="3630613"/>
          </a:xfrm>
        </p:spPr>
        <p:txBody>
          <a:bodyPr/>
          <a:lstStyle/>
          <a:p>
            <a:r>
              <a:rPr lang="de-DE" dirty="0" smtClean="0"/>
              <a:t>Basierend auf RIASEC-Modell</a:t>
            </a:r>
          </a:p>
          <a:p>
            <a:r>
              <a:rPr lang="de-DE" dirty="0" smtClean="0"/>
              <a:t>12 studienrelevante Interessensdimensionen</a:t>
            </a:r>
          </a:p>
          <a:p>
            <a:pPr lvl="1"/>
            <a:r>
              <a:rPr lang="de-DE" dirty="0" smtClean="0"/>
              <a:t>Bessere Differenzierung</a:t>
            </a:r>
          </a:p>
          <a:p>
            <a:r>
              <a:rPr lang="de-DE" dirty="0" smtClean="0"/>
              <a:t>Individuelles </a:t>
            </a:r>
            <a:r>
              <a:rPr lang="de-DE" dirty="0" err="1" smtClean="0"/>
              <a:t>Interessnsprofil</a:t>
            </a:r>
            <a:endParaRPr lang="de-DE" dirty="0" smtClean="0"/>
          </a:p>
          <a:p>
            <a:r>
              <a:rPr lang="de-DE" dirty="0" smtClean="0"/>
              <a:t>Vorschlag von bis zu 30 Studienrichtungen in einer Rangreihe</a:t>
            </a:r>
          </a:p>
          <a:p>
            <a:endParaRPr lang="de-DE" dirty="0"/>
          </a:p>
          <a:p>
            <a:r>
              <a:rPr lang="de-DE" dirty="0" smtClean="0"/>
              <a:t>Zielgruppe: </a:t>
            </a:r>
            <a:r>
              <a:rPr lang="de-DE" dirty="0" err="1" smtClean="0"/>
              <a:t>SchülerInnen</a:t>
            </a:r>
            <a:r>
              <a:rPr lang="de-DE" dirty="0" smtClean="0"/>
              <a:t>, die sich für ein Studium interessieren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0945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2406125"/>
            <a:ext cx="8229600" cy="1143000"/>
          </a:xfrm>
        </p:spPr>
        <p:txBody>
          <a:bodyPr/>
          <a:lstStyle/>
          <a:p>
            <a:r>
              <a:rPr lang="de-DE" dirty="0" smtClean="0"/>
              <a:t>Danke für ihre Aufmerksamkeit!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3114675"/>
            <a:ext cx="8229600" cy="2716213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Mag. Heidrun Rothe</a:t>
            </a:r>
          </a:p>
          <a:p>
            <a:pPr marL="0" indent="0">
              <a:buNone/>
            </a:pPr>
            <a:r>
              <a:rPr lang="de-DE" dirty="0" smtClean="0"/>
              <a:t>Psychologische Beratungsstelle für Studierende Salzburg</a:t>
            </a:r>
          </a:p>
          <a:p>
            <a:pPr marL="0" indent="0">
              <a:buNone/>
            </a:pPr>
            <a:r>
              <a:rPr lang="de-DE" dirty="0" smtClean="0">
                <a:hlinkClick r:id="rId2"/>
              </a:rPr>
              <a:t>18plus.salzburg@sbg.ac.at</a:t>
            </a: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smtClean="0"/>
              <a:t>Mag. Christine Bauer-Grechenig</a:t>
            </a:r>
          </a:p>
          <a:p>
            <a:pPr marL="0" indent="0">
              <a:buNone/>
            </a:pPr>
            <a:r>
              <a:rPr lang="de-DE" dirty="0" err="1" smtClean="0"/>
              <a:t>BiBer</a:t>
            </a:r>
            <a:r>
              <a:rPr lang="de-DE" dirty="0" smtClean="0"/>
              <a:t> – </a:t>
            </a:r>
            <a:r>
              <a:rPr lang="de-DE" dirty="0" smtClean="0"/>
              <a:t>Bildungsberatung</a:t>
            </a:r>
            <a:endParaRPr lang="de-DE" dirty="0"/>
          </a:p>
          <a:p>
            <a:pPr marL="0" indent="0">
              <a:buNone/>
            </a:pPr>
            <a:r>
              <a:rPr lang="de-DE" dirty="0" smtClean="0">
                <a:hlinkClick r:id="rId3"/>
              </a:rPr>
              <a:t>c.bauer@biber-salzburg.at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4440226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AT" altLang="de-DE" sz="2200" dirty="0"/>
              <a:t>WAS  BIETET </a:t>
            </a:r>
            <a:r>
              <a:rPr lang="de-AT" altLang="de-DE" sz="2200" dirty="0" smtClean="0"/>
              <a:t>18 </a:t>
            </a:r>
            <a:r>
              <a:rPr lang="de-AT" altLang="de-DE" sz="2200" dirty="0"/>
              <a:t>plus FÜR </a:t>
            </a:r>
            <a:r>
              <a:rPr lang="de-AT" altLang="de-DE" sz="2200" dirty="0" smtClean="0"/>
              <a:t>die </a:t>
            </a:r>
            <a:r>
              <a:rPr lang="de-AT" altLang="de-DE" sz="2200" dirty="0"/>
              <a:t/>
            </a:r>
            <a:br>
              <a:rPr lang="de-AT" altLang="de-DE" sz="2200" dirty="0"/>
            </a:br>
            <a:r>
              <a:rPr lang="de-AT" altLang="de-DE" sz="2200" dirty="0" smtClean="0"/>
              <a:t>Berufs </a:t>
            </a:r>
            <a:r>
              <a:rPr lang="de-AT" altLang="de-DE" sz="2200" dirty="0"/>
              <a:t>– und </a:t>
            </a:r>
            <a:r>
              <a:rPr lang="de-AT" altLang="de-DE" sz="2200" dirty="0" err="1" smtClean="0"/>
              <a:t>StudienWAHL</a:t>
            </a:r>
            <a:r>
              <a:rPr lang="de-AT" altLang="de-DE" sz="2200" dirty="0"/>
              <a:t>?</a:t>
            </a:r>
            <a:endParaRPr lang="de-DE" sz="2200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076735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8" name="Grafik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763" y="3151188"/>
            <a:ext cx="64293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Grafik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4019550"/>
            <a:ext cx="5254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Grafik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1687513"/>
            <a:ext cx="506413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Grafik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5502275"/>
            <a:ext cx="59055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Grafik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4752975"/>
            <a:ext cx="50641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Grafik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2459038"/>
            <a:ext cx="546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e 3"/>
          <p:cNvSpPr/>
          <p:nvPr/>
        </p:nvSpPr>
        <p:spPr>
          <a:xfrm>
            <a:off x="304800" y="1573213"/>
            <a:ext cx="8458200" cy="914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457200" y="3794125"/>
            <a:ext cx="8458200" cy="914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altLang="de-DE" sz="2200" dirty="0"/>
              <a:t>WIE IST DER ABLAUF VON </a:t>
            </a:r>
            <a:r>
              <a:rPr lang="de-AT" altLang="de-DE" sz="2200" dirty="0" smtClean="0"/>
              <a:t>18plus im Unterricht?</a:t>
            </a:r>
            <a:br>
              <a:rPr lang="de-AT" altLang="de-DE" sz="2200" dirty="0" smtClean="0"/>
            </a:br>
            <a:endParaRPr lang="de-DE" sz="2200" dirty="0"/>
          </a:p>
        </p:txBody>
      </p:sp>
      <p:pic>
        <p:nvPicPr>
          <p:cNvPr id="4" name="Bild 3" descr="modu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72208"/>
            <a:ext cx="7171267" cy="3585634"/>
          </a:xfrm>
          <a:prstGeom prst="rect">
            <a:avLst/>
          </a:prstGeom>
        </p:spPr>
      </p:pic>
      <p:sp>
        <p:nvSpPr>
          <p:cNvPr id="3" name="Ellipse 2"/>
          <p:cNvSpPr/>
          <p:nvPr/>
        </p:nvSpPr>
        <p:spPr>
          <a:xfrm>
            <a:off x="180975" y="2333625"/>
            <a:ext cx="2143125" cy="284797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05541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altLang="de-DE" sz="2400" dirty="0"/>
              <a:t>Modul 1: ENTSCHEIDUNGSPROZESS </a:t>
            </a:r>
            <a:r>
              <a:rPr lang="de-AT" altLang="de-DE" sz="2400" dirty="0" smtClean="0"/>
              <a:t>und</a:t>
            </a:r>
            <a:br>
              <a:rPr lang="de-AT" altLang="de-DE" sz="2400" dirty="0" smtClean="0"/>
            </a:br>
            <a:r>
              <a:rPr lang="de-AT" altLang="de-DE" sz="2400" dirty="0" smtClean="0"/>
              <a:t>18plus </a:t>
            </a:r>
            <a:r>
              <a:rPr lang="de-AT" altLang="de-DE" sz="2400" dirty="0"/>
              <a:t>Wegweiser </a:t>
            </a:r>
            <a:r>
              <a:rPr lang="de-AT" altLang="de-DE" sz="3200" dirty="0"/>
              <a:t/>
            </a:r>
            <a:br>
              <a:rPr lang="de-AT" altLang="de-DE" sz="3200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175" indent="0">
              <a:spcBef>
                <a:spcPts val="600"/>
              </a:spcBef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  <a:defRPr/>
            </a:pPr>
            <a:endParaRPr lang="de-AT" altLang="de-DE" dirty="0" smtClean="0">
              <a:latin typeface="Flama-Light" charset="0"/>
              <a:cs typeface="Flama Ultralight" pitchFamily="-84" charset="0"/>
            </a:endParaRPr>
          </a:p>
          <a:p>
            <a:pPr marL="336550" indent="-333375">
              <a:spcBef>
                <a:spcPts val="600"/>
              </a:spcBef>
              <a:buFont typeface="Flama-Light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  <a:defRPr/>
            </a:pPr>
            <a:endParaRPr lang="de-AT" altLang="de-DE" dirty="0" smtClean="0">
              <a:latin typeface="Flama-Light" charset="0"/>
              <a:cs typeface="Flama Ultralight" pitchFamily="-84" charset="0"/>
            </a:endParaRPr>
          </a:p>
          <a:p>
            <a:pPr marL="336550" indent="-333375">
              <a:spcBef>
                <a:spcPts val="600"/>
              </a:spcBef>
              <a:buFont typeface="Flama-Light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  <a:defRPr/>
            </a:pP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Einführung </a:t>
            </a:r>
            <a:r>
              <a:rPr lang="de-AT" altLang="de-DE" dirty="0">
                <a:latin typeface="Flama-Light" charset="0"/>
                <a:cs typeface="Flama Ultralight" pitchFamily="-84" charset="0"/>
              </a:rPr>
              <a:t>in den Entscheidungsprozess</a:t>
            </a:r>
          </a:p>
          <a:p>
            <a:pPr marL="336550" indent="-333375">
              <a:spcBef>
                <a:spcPts val="600"/>
              </a:spcBef>
              <a:buFont typeface="Flama-Light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  <a:defRPr/>
            </a:pPr>
            <a:r>
              <a:rPr lang="de-AT" altLang="de-DE" b="1" dirty="0">
                <a:latin typeface="Flama-Light" charset="0"/>
                <a:cs typeface="Flama Ultralight" pitchFamily="-84" charset="0"/>
              </a:rPr>
              <a:t>Durchführen des 18plus Wegweisers (online oder in Papierversion)</a:t>
            </a:r>
          </a:p>
          <a:p>
            <a:pPr marL="336550" indent="-333375">
              <a:spcBef>
                <a:spcPts val="600"/>
              </a:spcBef>
              <a:buFont typeface="Flama-Light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  <a:defRPr/>
            </a:pPr>
            <a:r>
              <a:rPr lang="de-AT" altLang="de-DE" b="1" dirty="0">
                <a:latin typeface="Flama-Light" charset="0"/>
                <a:cs typeface="Flama Ultralight" pitchFamily="-84" charset="0"/>
              </a:rPr>
              <a:t>Empfehlungen für konkrete nächste Schritte</a:t>
            </a:r>
          </a:p>
          <a:p>
            <a:pPr marL="336550" indent="-333375">
              <a:spcBef>
                <a:spcPts val="600"/>
              </a:spcBef>
              <a:buFont typeface="Flama-Light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  <a:defRPr/>
            </a:pPr>
            <a:r>
              <a:rPr lang="de-AT" altLang="de-DE" dirty="0">
                <a:latin typeface="Flama-Light" charset="0"/>
                <a:cs typeface="Flama Ultralight" pitchFamily="-84" charset="0"/>
              </a:rPr>
              <a:t>Ergebnissicherung</a:t>
            </a:r>
          </a:p>
          <a:p>
            <a:pPr marL="336550" indent="-333375">
              <a:spcBef>
                <a:spcPts val="600"/>
              </a:spcBef>
              <a:buFont typeface="Flama-Light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  <a:defRPr/>
            </a:pPr>
            <a:r>
              <a:rPr lang="de-AT" altLang="de-DE" dirty="0">
                <a:latin typeface="Flama-Light" charset="0"/>
                <a:cs typeface="Flama Ultralight" pitchFamily="-84" charset="0"/>
              </a:rPr>
              <a:t>Informationen bezüglich der optionalen und freiwilligen Anmeldung zur Kleingruppenberatung und der Durchführung eines Online - Interessentest </a:t>
            </a: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(</a:t>
            </a: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MOI </a:t>
            </a:r>
            <a:r>
              <a:rPr lang="de-AT" altLang="de-DE" dirty="0" smtClean="0">
                <a:latin typeface="Flama-Light" charset="0"/>
                <a:cs typeface="Flama Ultralight" pitchFamily="-84" charset="0"/>
              </a:rPr>
              <a:t>bzw</a:t>
            </a:r>
            <a:r>
              <a:rPr lang="de-AT" altLang="de-DE" dirty="0">
                <a:latin typeface="Flama-Light" charset="0"/>
                <a:cs typeface="Flama Ultralight" pitchFamily="-84" charset="0"/>
              </a:rPr>
              <a:t>. Studien-Navi)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17065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965205"/>
            <a:ext cx="8129016" cy="1143000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de-AT" altLang="de-DE" sz="2200" dirty="0" smtClean="0"/>
              <a:t>18 </a:t>
            </a:r>
            <a:r>
              <a:rPr lang="de-AT" altLang="de-DE" sz="2200" dirty="0"/>
              <a:t>plus UNTERSTÜTZT </a:t>
            </a:r>
            <a:r>
              <a:rPr lang="de-AT" altLang="de-DE" sz="2200" dirty="0" smtClean="0"/>
              <a:t> IM ENTSCHEIDUNGSPROZESS</a:t>
            </a:r>
            <a:endParaRPr lang="de-AT" altLang="de-DE" sz="2200" dirty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indent="-336550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de-AT" altLang="de-DE" smtClean="0">
              <a:latin typeface="Flama Ultralight" pitchFamily="-84" charset="0"/>
              <a:cs typeface="Flama Ultralight" pitchFamily="-84" charset="0"/>
            </a:endParaRPr>
          </a:p>
        </p:txBody>
      </p:sp>
      <p:pic>
        <p:nvPicPr>
          <p:cNvPr id="14340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12888"/>
            <a:ext cx="4892675" cy="458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feld 1"/>
          <p:cNvSpPr txBox="1">
            <a:spLocks noChangeArrowheads="1"/>
          </p:cNvSpPr>
          <p:nvPr/>
        </p:nvSpPr>
        <p:spPr bwMode="auto">
          <a:xfrm>
            <a:off x="5578475" y="5449888"/>
            <a:ext cx="2879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600"/>
              <a:t>Wie soll meine Zukunft aussehen?</a:t>
            </a:r>
          </a:p>
        </p:txBody>
      </p:sp>
      <p:sp>
        <p:nvSpPr>
          <p:cNvPr id="14342" name="Textfeld 2"/>
          <p:cNvSpPr txBox="1">
            <a:spLocks noChangeArrowheads="1"/>
          </p:cNvSpPr>
          <p:nvPr/>
        </p:nvSpPr>
        <p:spPr bwMode="auto">
          <a:xfrm>
            <a:off x="5578475" y="4525963"/>
            <a:ext cx="28797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600"/>
              <a:t>Was oder wer könnte mich bei meinem Ziel unter-stützen? Gibt es Plan B?</a:t>
            </a:r>
            <a:endParaRPr lang="de-DE" altLang="de-DE" sz="1600"/>
          </a:p>
        </p:txBody>
      </p:sp>
      <p:sp>
        <p:nvSpPr>
          <p:cNvPr id="14343" name="Textfeld 8"/>
          <p:cNvSpPr txBox="1">
            <a:spLocks noChangeArrowheads="1"/>
          </p:cNvSpPr>
          <p:nvPr/>
        </p:nvSpPr>
        <p:spPr bwMode="auto">
          <a:xfrm>
            <a:off x="5578475" y="3724275"/>
            <a:ext cx="2879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600" dirty="0"/>
              <a:t>Wo erhalte ich die Informationen über meine </a:t>
            </a:r>
            <a:r>
              <a:rPr lang="de-AT" altLang="de-DE" sz="1600" dirty="0" smtClean="0"/>
              <a:t>Berufs- </a:t>
            </a:r>
            <a:r>
              <a:rPr lang="de-AT" altLang="de-DE" sz="1600" dirty="0"/>
              <a:t>und </a:t>
            </a:r>
            <a:r>
              <a:rPr lang="de-AT" altLang="de-DE" sz="1600" dirty="0" smtClean="0"/>
              <a:t>Studienwahl</a:t>
            </a:r>
            <a:r>
              <a:rPr lang="de-AT" altLang="de-DE" sz="1600" dirty="0"/>
              <a:t>?</a:t>
            </a:r>
            <a:endParaRPr lang="de-DE" altLang="de-DE" sz="1600" dirty="0"/>
          </a:p>
        </p:txBody>
      </p:sp>
      <p:sp>
        <p:nvSpPr>
          <p:cNvPr id="14344" name="Textfeld 9"/>
          <p:cNvSpPr txBox="1">
            <a:spLocks noChangeArrowheads="1"/>
          </p:cNvSpPr>
          <p:nvPr/>
        </p:nvSpPr>
        <p:spPr bwMode="auto">
          <a:xfrm>
            <a:off x="5578475" y="3138488"/>
            <a:ext cx="28797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600"/>
              <a:t>Wie schätze ich meine gewählten Optionen ein?</a:t>
            </a:r>
            <a:endParaRPr lang="de-DE" altLang="de-DE" sz="1600"/>
          </a:p>
        </p:txBody>
      </p:sp>
      <p:sp>
        <p:nvSpPr>
          <p:cNvPr id="14345" name="Textfeld 10"/>
          <p:cNvSpPr txBox="1">
            <a:spLocks noChangeArrowheads="1"/>
          </p:cNvSpPr>
          <p:nvPr/>
        </p:nvSpPr>
        <p:spPr bwMode="auto">
          <a:xfrm>
            <a:off x="5578475" y="2393950"/>
            <a:ext cx="28797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600"/>
              <a:t>Welche Argumente sprechen für meine Entscheidung? </a:t>
            </a:r>
            <a:endParaRPr lang="de-DE" altLang="de-DE" sz="1600"/>
          </a:p>
        </p:txBody>
      </p:sp>
      <p:sp>
        <p:nvSpPr>
          <p:cNvPr id="14346" name="Textfeld 11"/>
          <p:cNvSpPr txBox="1">
            <a:spLocks noChangeArrowheads="1"/>
          </p:cNvSpPr>
          <p:nvPr/>
        </p:nvSpPr>
        <p:spPr bwMode="auto">
          <a:xfrm>
            <a:off x="5578475" y="1512888"/>
            <a:ext cx="28797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anose="020B0600070205080204" pitchFamily="34" charset="-128"/>
                <a:cs typeface="Flama Ultralight" pitchFamily="-8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600"/>
              <a:t>Welche konkreten Schritte zur Umsetzung müssen bis wann gesetzt werden?</a:t>
            </a:r>
            <a:endParaRPr lang="de-DE" altLang="de-DE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200" dirty="0"/>
              <a:t>18plus Wegweiser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1857375"/>
            <a:ext cx="8229600" cy="3973513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Wissenschaftlicher Fragebogen, der bestimmte Kompetenzen misst</a:t>
            </a:r>
          </a:p>
          <a:p>
            <a:pPr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stellt eine Momentaufnahme dar </a:t>
            </a:r>
            <a:endParaRPr lang="de-DE" altLang="de-DE" dirty="0">
              <a:latin typeface="Flama Ultralight" pitchFamily="-84" charset="0"/>
              <a:cs typeface="Flama Ultralight" pitchFamily="-84" charset="0"/>
            </a:endParaRPr>
          </a:p>
          <a:p>
            <a:pPr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Schüler/innen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erhalten </a:t>
            </a:r>
            <a:r>
              <a:rPr lang="de-DE" altLang="de-DE" dirty="0">
                <a:latin typeface="Flama Ultralight" pitchFamily="-84" charset="0"/>
                <a:cs typeface="Flama Ultralight" pitchFamily="-84" charset="0"/>
              </a:rPr>
              <a:t>in der Auswertung jeweils konkrete Empfehlungen für Ihre nächsten Schritte in der Berufs- und Studienwahl. </a:t>
            </a: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Auf </a:t>
            </a:r>
            <a:r>
              <a:rPr lang="de-DE" altLang="de-DE" dirty="0">
                <a:latin typeface="Flama Ultralight" pitchFamily="-84" charset="0"/>
                <a:cs typeface="Flama Ultralight" pitchFamily="-84" charset="0"/>
              </a:rPr>
              <a:t>der Webpage </a:t>
            </a:r>
            <a:r>
              <a:rPr lang="de-AT" altLang="de-DE" dirty="0">
                <a:latin typeface="Flama-Light" charset="0"/>
                <a:cs typeface="Flama Ultralight" pitchFamily="-84" charset="0"/>
              </a:rPr>
              <a:t>http://www.18plus.at/18plus-fuer-schuelerinnen/ </a:t>
            </a:r>
            <a:r>
              <a:rPr lang="de-DE" altLang="de-DE" dirty="0">
                <a:latin typeface="Flama Ultralight" pitchFamily="-84" charset="0"/>
                <a:cs typeface="Flama Ultralight" pitchFamily="-84" charset="0"/>
              </a:rPr>
              <a:t>finden Sie weitere konkrete Links und Tipps</a:t>
            </a:r>
          </a:p>
          <a:p>
            <a:pPr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Der 18plus Wegweiser kann jederzeit zu einem späteren Zeitpunkt wiederholt werden</a:t>
            </a:r>
            <a:endParaRPr lang="de-DE" altLang="de-DE" dirty="0">
              <a:latin typeface="Flama Ultralight" pitchFamily="-84" charset="0"/>
              <a:cs typeface="Flama Ultralight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9405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18 Plus Wegweiser - Ziele</a:t>
            </a:r>
            <a:endParaRPr lang="de-DE" sz="2000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18732"/>
            <a:ext cx="8548338" cy="381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3983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724</Words>
  <Application>Microsoft Office PowerPoint</Application>
  <PresentationFormat>Bildschirmpräsentation (4:3)</PresentationFormat>
  <Paragraphs>129</Paragraphs>
  <Slides>32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3" baseType="lpstr">
      <vt:lpstr>Office-Design</vt:lpstr>
      <vt:lpstr>PowerPoint-Präsentation</vt:lpstr>
      <vt:lpstr>18plus in Zahlen</vt:lpstr>
      <vt:lpstr>Überblick</vt:lpstr>
      <vt:lpstr>WAS  BIETET 18 plus FÜR die  Berufs – und StudienWAHL?</vt:lpstr>
      <vt:lpstr>WIE IST DER ABLAUF VON 18plus im Unterricht? </vt:lpstr>
      <vt:lpstr>Modul 1: ENTSCHEIDUNGSPROZESS und 18plus Wegweiser  </vt:lpstr>
      <vt:lpstr>18 plus UNTERSTÜTZT  IM ENTSCHEIDUNGSPROZESS</vt:lpstr>
      <vt:lpstr>18plus Wegweiser</vt:lpstr>
      <vt:lpstr>18 Plus Wegweiser - Ziele</vt:lpstr>
      <vt:lpstr>18 Plus Wegweiser – ErgebnisBeispiel (1)</vt:lpstr>
      <vt:lpstr>18 Plus Wegweiser – Tipp für dieses  Ergebnis</vt:lpstr>
      <vt:lpstr>18 Plus Wegweiser – Erste Empfehlung für dieses Ergebnis</vt:lpstr>
      <vt:lpstr>WIE IST DER ABLAUF VON  18?</vt:lpstr>
      <vt:lpstr>Modul 2: Selbstreflexion zu STÄRKEN, WERTEn UND ZIELEN </vt:lpstr>
      <vt:lpstr>WIE IST DER ABLAUF VON  18?</vt:lpstr>
      <vt:lpstr>Modul 3: Selbstreflexion zu Interessen und Einführung in die Recherche </vt:lpstr>
      <vt:lpstr>Was bietet die neue 18plus-homepage für schüler/innen</vt:lpstr>
      <vt:lpstr>Fragen an das Programmbüro 18plus</vt:lpstr>
      <vt:lpstr>Hinweis zur Anmeldung zur Kleingruppen- Beratung und Ablauf</vt:lpstr>
      <vt:lpstr>Ablauf und Inhalt der Kleingruppenberatungen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Interessenstest  MOI</vt:lpstr>
      <vt:lpstr>Interessenstest  Studiennavi</vt:lpstr>
      <vt:lpstr>Danke für ihre Aufmerksamkeit!</vt:lpstr>
    </vt:vector>
  </TitlesOfParts>
  <Company>kest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Hermes</dc:creator>
  <cp:lastModifiedBy>Rothe Heidrun</cp:lastModifiedBy>
  <cp:revision>178</cp:revision>
  <dcterms:created xsi:type="dcterms:W3CDTF">2014-06-11T13:06:24Z</dcterms:created>
  <dcterms:modified xsi:type="dcterms:W3CDTF">2018-10-09T07:38:55Z</dcterms:modified>
</cp:coreProperties>
</file>