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4" r:id="rId3"/>
    <p:sldId id="275" r:id="rId4"/>
    <p:sldId id="283" r:id="rId5"/>
    <p:sldId id="284" r:id="rId6"/>
    <p:sldId id="276" r:id="rId7"/>
    <p:sldId id="285" r:id="rId8"/>
    <p:sldId id="277" r:id="rId9"/>
    <p:sldId id="264" r:id="rId10"/>
    <p:sldId id="259" r:id="rId11"/>
    <p:sldId id="278" r:id="rId12"/>
    <p:sldId id="282" r:id="rId13"/>
    <p:sldId id="279" r:id="rId14"/>
    <p:sldId id="280" r:id="rId15"/>
    <p:sldId id="286" r:id="rId16"/>
    <p:sldId id="287" r:id="rId17"/>
    <p:sldId id="288" r:id="rId18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A3D2"/>
    <a:srgbClr val="9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684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D528F2-25DC-4649-988D-1A591B580D5E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EBBD51B5-9BD4-4544-B45A-49A50CBD77E4}">
      <dgm:prSet phldrT="[Text]" custT="1"/>
      <dgm:spPr>
        <a:solidFill>
          <a:srgbClr val="95B751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de-DE" sz="1600" b="1" dirty="0" smtClean="0">
              <a:latin typeface="Flama Ultralight"/>
            </a:rPr>
            <a:t>Persönliche Stärken, Werte, Ziele  </a:t>
          </a:r>
          <a:endParaRPr lang="de-DE" sz="1600" b="1" dirty="0">
            <a:latin typeface="Flama Ultralight"/>
          </a:endParaRPr>
        </a:p>
      </dgm:t>
    </dgm:pt>
    <dgm:pt modelId="{A843D2BB-57B9-428F-9274-C07051765AFC}" type="parTrans" cxnId="{96431988-408B-4FDB-B1B8-F78FAD302A19}">
      <dgm:prSet/>
      <dgm:spPr/>
      <dgm:t>
        <a:bodyPr/>
        <a:lstStyle/>
        <a:p>
          <a:endParaRPr lang="de-DE"/>
        </a:p>
      </dgm:t>
    </dgm:pt>
    <dgm:pt modelId="{3C46AE9A-11C4-4B3D-B79A-3CA7B0124E97}" type="sibTrans" cxnId="{96431988-408B-4FDB-B1B8-F78FAD302A19}">
      <dgm:prSet/>
      <dgm:spPr/>
      <dgm:t>
        <a:bodyPr/>
        <a:lstStyle/>
        <a:p>
          <a:endParaRPr lang="de-DE"/>
        </a:p>
      </dgm:t>
    </dgm:pt>
    <dgm:pt modelId="{04BF6F19-9497-40C0-BB00-C39DAF2503A8}">
      <dgm:prSet phldrT="[Text]" custT="1"/>
      <dgm:spPr>
        <a:solidFill>
          <a:srgbClr val="95B751"/>
        </a:solidFill>
      </dgm:spPr>
      <dgm:t>
        <a:bodyPr/>
        <a:lstStyle/>
        <a:p>
          <a:pPr>
            <a:lnSpc>
              <a:spcPct val="70000"/>
            </a:lnSpc>
          </a:pPr>
          <a:r>
            <a:rPr lang="de-DE" sz="1600" b="1" dirty="0" smtClean="0">
              <a:latin typeface="Flama Ultralight"/>
            </a:rPr>
            <a:t>Persönliche Interessen</a:t>
          </a:r>
          <a:br>
            <a:rPr lang="de-DE" sz="1600" b="1" dirty="0" smtClean="0">
              <a:latin typeface="Flama Ultralight"/>
            </a:rPr>
          </a:br>
          <a:r>
            <a:rPr lang="de-DE" sz="1600" b="1" dirty="0" smtClean="0">
              <a:latin typeface="Flama Ultralight"/>
            </a:rPr>
            <a:t>u. Recherchemethoden</a:t>
          </a:r>
          <a:endParaRPr lang="de-DE" sz="1600" b="1" dirty="0">
            <a:latin typeface="Flama Ultralight"/>
          </a:endParaRPr>
        </a:p>
      </dgm:t>
    </dgm:pt>
    <dgm:pt modelId="{2C77932A-72DD-424E-89AF-F01931FA7336}" type="parTrans" cxnId="{E0B67279-DE9C-4951-B1FF-390B8DE5BF91}">
      <dgm:prSet/>
      <dgm:spPr/>
      <dgm:t>
        <a:bodyPr/>
        <a:lstStyle/>
        <a:p>
          <a:endParaRPr lang="de-DE"/>
        </a:p>
      </dgm:t>
    </dgm:pt>
    <dgm:pt modelId="{290A290A-35DF-4BB6-B5DA-73B2B17092F7}" type="sibTrans" cxnId="{E0B67279-DE9C-4951-B1FF-390B8DE5BF91}">
      <dgm:prSet/>
      <dgm:spPr/>
      <dgm:t>
        <a:bodyPr/>
        <a:lstStyle/>
        <a:p>
          <a:endParaRPr lang="de-DE"/>
        </a:p>
      </dgm:t>
    </dgm:pt>
    <dgm:pt modelId="{FA552198-AB3C-43D8-9304-AC50989D80DA}">
      <dgm:prSet phldrT="[Text]" custT="1"/>
      <dgm:spPr>
        <a:solidFill>
          <a:srgbClr val="C0D498">
            <a:alpha val="90000"/>
          </a:srgbClr>
        </a:solidFill>
      </dgm:spPr>
      <dgm:t>
        <a:bodyPr/>
        <a:lstStyle/>
        <a:p>
          <a:r>
            <a:rPr lang="de-DE" sz="1400" dirty="0" smtClean="0">
              <a:solidFill>
                <a:schemeClr val="tx1"/>
              </a:solidFill>
              <a:latin typeface="Flama Ultralight"/>
            </a:rPr>
            <a:t>Modul 1:</a:t>
          </a:r>
          <a:br>
            <a:rPr lang="de-DE" sz="1400" dirty="0" smtClean="0">
              <a:solidFill>
                <a:schemeClr val="tx1"/>
              </a:solidFill>
              <a:latin typeface="Flama Ultralight"/>
            </a:rPr>
          </a:br>
          <a:r>
            <a:rPr lang="de-DE" sz="1400" b="1" dirty="0" smtClean="0">
              <a:solidFill>
                <a:schemeClr val="tx1"/>
              </a:solidFill>
              <a:latin typeface="Flama Ultralight"/>
            </a:rPr>
            <a:t>Einführung in den Entscheidungs-prozess</a:t>
          </a:r>
        </a:p>
        <a:p>
          <a:r>
            <a:rPr lang="de-DE" sz="1400" dirty="0" smtClean="0">
              <a:solidFill>
                <a:schemeClr val="tx1"/>
              </a:solidFill>
              <a:latin typeface="Flama Ultralight"/>
            </a:rPr>
            <a:t>Standortbestimmung</a:t>
          </a:r>
        </a:p>
        <a:p>
          <a:r>
            <a:rPr lang="de-DE" sz="1400" dirty="0" smtClean="0">
              <a:solidFill>
                <a:schemeClr val="tx1"/>
              </a:solidFill>
              <a:latin typeface="Flama Ultralight"/>
            </a:rPr>
            <a:t/>
          </a:r>
          <a:br>
            <a:rPr lang="de-DE" sz="1400" dirty="0" smtClean="0">
              <a:solidFill>
                <a:schemeClr val="tx1"/>
              </a:solidFill>
              <a:latin typeface="Flama Ultralight"/>
            </a:rPr>
          </a:br>
          <a:r>
            <a:rPr lang="de-DE" sz="1400" dirty="0" smtClean="0">
              <a:solidFill>
                <a:schemeClr val="tx1"/>
              </a:solidFill>
              <a:latin typeface="Flama Ultralight"/>
            </a:rPr>
            <a:t>Individuelle Empfehlungen</a:t>
          </a:r>
          <a:endParaRPr lang="de-DE" sz="1100" dirty="0">
            <a:solidFill>
              <a:schemeClr val="tx1"/>
            </a:solidFill>
            <a:latin typeface="Flama Ultralight"/>
          </a:endParaRPr>
        </a:p>
      </dgm:t>
    </dgm:pt>
    <dgm:pt modelId="{5C359D60-1BAE-4D1F-9D73-CD0CAA96E0E5}" type="parTrans" cxnId="{0688F31E-B4D8-422A-9316-7F652317DED4}">
      <dgm:prSet/>
      <dgm:spPr/>
      <dgm:t>
        <a:bodyPr/>
        <a:lstStyle/>
        <a:p>
          <a:endParaRPr lang="de-DE"/>
        </a:p>
      </dgm:t>
    </dgm:pt>
    <dgm:pt modelId="{8BBFC13E-1912-4D58-BFB9-24824D8185BE}" type="sibTrans" cxnId="{0688F31E-B4D8-422A-9316-7F652317DED4}">
      <dgm:prSet/>
      <dgm:spPr/>
      <dgm:t>
        <a:bodyPr/>
        <a:lstStyle/>
        <a:p>
          <a:endParaRPr lang="de-DE"/>
        </a:p>
      </dgm:t>
    </dgm:pt>
    <dgm:pt modelId="{C10709F4-9E83-4D3E-8F00-438C71BEB4DD}">
      <dgm:prSet phldrT="[Text]" custT="1"/>
      <dgm:spPr>
        <a:solidFill>
          <a:srgbClr val="95B751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de-DE" sz="1600" b="1" dirty="0" smtClean="0">
              <a:latin typeface="Flama Ultralight"/>
            </a:rPr>
            <a:t>Standortbestimmung Entscheidungsprozess</a:t>
          </a:r>
        </a:p>
      </dgm:t>
    </dgm:pt>
    <dgm:pt modelId="{557C3C09-E019-4BCD-AE49-73BEB5959C7C}" type="sibTrans" cxnId="{E2D5976B-BE40-4216-AC9F-AFBD4C54A03A}">
      <dgm:prSet/>
      <dgm:spPr/>
      <dgm:t>
        <a:bodyPr/>
        <a:lstStyle/>
        <a:p>
          <a:endParaRPr lang="de-DE"/>
        </a:p>
      </dgm:t>
    </dgm:pt>
    <dgm:pt modelId="{592BB233-F2AE-4A74-8F1E-AA00507345C1}" type="parTrans" cxnId="{E2D5976B-BE40-4216-AC9F-AFBD4C54A03A}">
      <dgm:prSet/>
      <dgm:spPr/>
      <dgm:t>
        <a:bodyPr/>
        <a:lstStyle/>
        <a:p>
          <a:endParaRPr lang="de-DE"/>
        </a:p>
      </dgm:t>
    </dgm:pt>
    <dgm:pt modelId="{6077F56B-CEFC-4E0A-9729-19CB95B09E8D}" type="pres">
      <dgm:prSet presAssocID="{8BD528F2-25DC-4649-988D-1A591B580D5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378F7861-0A27-4970-805F-E07F39045A2A}" type="pres">
      <dgm:prSet presAssocID="{C10709F4-9E83-4D3E-8F00-438C71BEB4DD}" presName="compNode" presStyleCnt="0"/>
      <dgm:spPr/>
    </dgm:pt>
    <dgm:pt modelId="{E0512900-B397-4633-A3A6-E05AAD8C9DC7}" type="pres">
      <dgm:prSet presAssocID="{C10709F4-9E83-4D3E-8F00-438C71BEB4DD}" presName="aNode" presStyleLbl="bgShp" presStyleIdx="0" presStyleCnt="3"/>
      <dgm:spPr/>
      <dgm:t>
        <a:bodyPr/>
        <a:lstStyle/>
        <a:p>
          <a:endParaRPr lang="de-DE"/>
        </a:p>
      </dgm:t>
    </dgm:pt>
    <dgm:pt modelId="{08C89292-2BD9-4533-9289-78A1E85DA0C1}" type="pres">
      <dgm:prSet presAssocID="{C10709F4-9E83-4D3E-8F00-438C71BEB4DD}" presName="textNode" presStyleLbl="bgShp" presStyleIdx="0" presStyleCnt="3"/>
      <dgm:spPr/>
      <dgm:t>
        <a:bodyPr/>
        <a:lstStyle/>
        <a:p>
          <a:endParaRPr lang="de-DE"/>
        </a:p>
      </dgm:t>
    </dgm:pt>
    <dgm:pt modelId="{776A2B0B-C005-47EE-B69E-00F8FBCA0049}" type="pres">
      <dgm:prSet presAssocID="{C10709F4-9E83-4D3E-8F00-438C71BEB4DD}" presName="compChildNode" presStyleCnt="0"/>
      <dgm:spPr/>
    </dgm:pt>
    <dgm:pt modelId="{D939E502-647F-486A-A22E-4CF66EB198BA}" type="pres">
      <dgm:prSet presAssocID="{C10709F4-9E83-4D3E-8F00-438C71BEB4DD}" presName="theInnerList" presStyleCnt="0"/>
      <dgm:spPr/>
    </dgm:pt>
    <dgm:pt modelId="{F346BF2C-B779-4230-81F7-5DDBFC9B5FE3}" type="pres">
      <dgm:prSet presAssocID="{C10709F4-9E83-4D3E-8F00-438C71BEB4DD}" presName="aSpace" presStyleCnt="0"/>
      <dgm:spPr/>
    </dgm:pt>
    <dgm:pt modelId="{4307A6D0-AFAE-4886-904A-7BA5A1D04DC3}" type="pres">
      <dgm:prSet presAssocID="{EBBD51B5-9BD4-4544-B45A-49A50CBD77E4}" presName="compNode" presStyleCnt="0"/>
      <dgm:spPr/>
    </dgm:pt>
    <dgm:pt modelId="{ED1971D4-1862-4439-9961-3BC2316565A8}" type="pres">
      <dgm:prSet presAssocID="{EBBD51B5-9BD4-4544-B45A-49A50CBD77E4}" presName="aNode" presStyleLbl="bgShp" presStyleIdx="1" presStyleCnt="3"/>
      <dgm:spPr/>
      <dgm:t>
        <a:bodyPr/>
        <a:lstStyle/>
        <a:p>
          <a:endParaRPr lang="de-DE"/>
        </a:p>
      </dgm:t>
    </dgm:pt>
    <dgm:pt modelId="{7441764A-63A7-4882-8315-E2000E4B3B68}" type="pres">
      <dgm:prSet presAssocID="{EBBD51B5-9BD4-4544-B45A-49A50CBD77E4}" presName="textNode" presStyleLbl="bgShp" presStyleIdx="1" presStyleCnt="3"/>
      <dgm:spPr/>
      <dgm:t>
        <a:bodyPr/>
        <a:lstStyle/>
        <a:p>
          <a:endParaRPr lang="de-DE"/>
        </a:p>
      </dgm:t>
    </dgm:pt>
    <dgm:pt modelId="{B9FFBE26-8E1F-42D2-A52A-6978DEB66498}" type="pres">
      <dgm:prSet presAssocID="{EBBD51B5-9BD4-4544-B45A-49A50CBD77E4}" presName="compChildNode" presStyleCnt="0"/>
      <dgm:spPr/>
    </dgm:pt>
    <dgm:pt modelId="{66623748-B08A-427A-8307-2ED002FAB0D1}" type="pres">
      <dgm:prSet presAssocID="{EBBD51B5-9BD4-4544-B45A-49A50CBD77E4}" presName="theInnerList" presStyleCnt="0"/>
      <dgm:spPr/>
    </dgm:pt>
    <dgm:pt modelId="{F541E66E-8263-472A-B3A6-9645585D0E74}" type="pres">
      <dgm:prSet presAssocID="{EBBD51B5-9BD4-4544-B45A-49A50CBD77E4}" presName="aSpace" presStyleCnt="0"/>
      <dgm:spPr/>
    </dgm:pt>
    <dgm:pt modelId="{10842351-2368-478F-AB63-80FF9DE5E679}" type="pres">
      <dgm:prSet presAssocID="{04BF6F19-9497-40C0-BB00-C39DAF2503A8}" presName="compNode" presStyleCnt="0"/>
      <dgm:spPr/>
    </dgm:pt>
    <dgm:pt modelId="{563B5F47-8188-44EF-AA00-AB109CDA32F8}" type="pres">
      <dgm:prSet presAssocID="{04BF6F19-9497-40C0-BB00-C39DAF2503A8}" presName="aNode" presStyleLbl="bgShp" presStyleIdx="2" presStyleCnt="3"/>
      <dgm:spPr/>
      <dgm:t>
        <a:bodyPr/>
        <a:lstStyle/>
        <a:p>
          <a:endParaRPr lang="de-DE"/>
        </a:p>
      </dgm:t>
    </dgm:pt>
    <dgm:pt modelId="{581D639F-3781-4FBB-B7F8-36C122DB83BC}" type="pres">
      <dgm:prSet presAssocID="{04BF6F19-9497-40C0-BB00-C39DAF2503A8}" presName="textNode" presStyleLbl="bgShp" presStyleIdx="2" presStyleCnt="3"/>
      <dgm:spPr/>
      <dgm:t>
        <a:bodyPr/>
        <a:lstStyle/>
        <a:p>
          <a:endParaRPr lang="de-DE"/>
        </a:p>
      </dgm:t>
    </dgm:pt>
    <dgm:pt modelId="{7F25A0A5-FE0E-4845-A975-2C0BCAC0BABA}" type="pres">
      <dgm:prSet presAssocID="{04BF6F19-9497-40C0-BB00-C39DAF2503A8}" presName="compChildNode" presStyleCnt="0"/>
      <dgm:spPr/>
    </dgm:pt>
    <dgm:pt modelId="{ECCFD2D2-8E2F-45F7-BA4F-EF46E09A92D3}" type="pres">
      <dgm:prSet presAssocID="{04BF6F19-9497-40C0-BB00-C39DAF2503A8}" presName="theInnerList" presStyleCnt="0"/>
      <dgm:spPr/>
    </dgm:pt>
    <dgm:pt modelId="{9F66EAD7-D336-444F-AE5B-ADA016E763AA}" type="pres">
      <dgm:prSet presAssocID="{FA552198-AB3C-43D8-9304-AC50989D80DA}" presName="childNode" presStyleLbl="node1" presStyleIdx="0" presStyleCnt="1" custScaleX="104335" custScaleY="87271" custLinFactX="-100000" custLinFactNeighborX="-168217" custLinFactNeighborY="-1168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135DCF9D-ECC4-4EA0-B430-D55E7F979499}" type="presOf" srcId="{FA552198-AB3C-43D8-9304-AC50989D80DA}" destId="{9F66EAD7-D336-444F-AE5B-ADA016E763AA}" srcOrd="0" destOrd="0" presId="urn:microsoft.com/office/officeart/2005/8/layout/lProcess2"/>
    <dgm:cxn modelId="{E2D5976B-BE40-4216-AC9F-AFBD4C54A03A}" srcId="{8BD528F2-25DC-4649-988D-1A591B580D5E}" destId="{C10709F4-9E83-4D3E-8F00-438C71BEB4DD}" srcOrd="0" destOrd="0" parTransId="{592BB233-F2AE-4A74-8F1E-AA00507345C1}" sibTransId="{557C3C09-E019-4BCD-AE49-73BEB5959C7C}"/>
    <dgm:cxn modelId="{96431988-408B-4FDB-B1B8-F78FAD302A19}" srcId="{8BD528F2-25DC-4649-988D-1A591B580D5E}" destId="{EBBD51B5-9BD4-4544-B45A-49A50CBD77E4}" srcOrd="1" destOrd="0" parTransId="{A843D2BB-57B9-428F-9274-C07051765AFC}" sibTransId="{3C46AE9A-11C4-4B3D-B79A-3CA7B0124E97}"/>
    <dgm:cxn modelId="{718A9599-44DF-4F1D-A26B-11ED742D5723}" type="presOf" srcId="{04BF6F19-9497-40C0-BB00-C39DAF2503A8}" destId="{563B5F47-8188-44EF-AA00-AB109CDA32F8}" srcOrd="0" destOrd="0" presId="urn:microsoft.com/office/officeart/2005/8/layout/lProcess2"/>
    <dgm:cxn modelId="{7399A941-F76A-4390-8616-4287BA717C8E}" type="presOf" srcId="{8BD528F2-25DC-4649-988D-1A591B580D5E}" destId="{6077F56B-CEFC-4E0A-9729-19CB95B09E8D}" srcOrd="0" destOrd="0" presId="urn:microsoft.com/office/officeart/2005/8/layout/lProcess2"/>
    <dgm:cxn modelId="{3F6EBBCD-E105-4990-B553-9FDBAE7B233D}" type="presOf" srcId="{04BF6F19-9497-40C0-BB00-C39DAF2503A8}" destId="{581D639F-3781-4FBB-B7F8-36C122DB83BC}" srcOrd="1" destOrd="0" presId="urn:microsoft.com/office/officeart/2005/8/layout/lProcess2"/>
    <dgm:cxn modelId="{4142FD39-4AF8-4786-9087-01AF570E5E5D}" type="presOf" srcId="{EBBD51B5-9BD4-4544-B45A-49A50CBD77E4}" destId="{ED1971D4-1862-4439-9961-3BC2316565A8}" srcOrd="0" destOrd="0" presId="urn:microsoft.com/office/officeart/2005/8/layout/lProcess2"/>
    <dgm:cxn modelId="{3AE8E393-E4AB-49E4-B611-B3A31FCCF9E1}" type="presOf" srcId="{C10709F4-9E83-4D3E-8F00-438C71BEB4DD}" destId="{E0512900-B397-4633-A3A6-E05AAD8C9DC7}" srcOrd="0" destOrd="0" presId="urn:microsoft.com/office/officeart/2005/8/layout/lProcess2"/>
    <dgm:cxn modelId="{A77C8E51-4ED1-4DB9-A382-3A64FAD3D008}" type="presOf" srcId="{EBBD51B5-9BD4-4544-B45A-49A50CBD77E4}" destId="{7441764A-63A7-4882-8315-E2000E4B3B68}" srcOrd="1" destOrd="0" presId="urn:microsoft.com/office/officeart/2005/8/layout/lProcess2"/>
    <dgm:cxn modelId="{E0B67279-DE9C-4951-B1FF-390B8DE5BF91}" srcId="{8BD528F2-25DC-4649-988D-1A591B580D5E}" destId="{04BF6F19-9497-40C0-BB00-C39DAF2503A8}" srcOrd="2" destOrd="0" parTransId="{2C77932A-72DD-424E-89AF-F01931FA7336}" sibTransId="{290A290A-35DF-4BB6-B5DA-73B2B17092F7}"/>
    <dgm:cxn modelId="{60DD8CCA-7960-479B-9E78-B044BD015721}" type="presOf" srcId="{C10709F4-9E83-4D3E-8F00-438C71BEB4DD}" destId="{08C89292-2BD9-4533-9289-78A1E85DA0C1}" srcOrd="1" destOrd="0" presId="urn:microsoft.com/office/officeart/2005/8/layout/lProcess2"/>
    <dgm:cxn modelId="{0688F31E-B4D8-422A-9316-7F652317DED4}" srcId="{04BF6F19-9497-40C0-BB00-C39DAF2503A8}" destId="{FA552198-AB3C-43D8-9304-AC50989D80DA}" srcOrd="0" destOrd="0" parTransId="{5C359D60-1BAE-4D1F-9D73-CD0CAA96E0E5}" sibTransId="{8BBFC13E-1912-4D58-BFB9-24824D8185BE}"/>
    <dgm:cxn modelId="{358A18D3-86CE-4BBA-98BC-7570D7B2E617}" type="presParOf" srcId="{6077F56B-CEFC-4E0A-9729-19CB95B09E8D}" destId="{378F7861-0A27-4970-805F-E07F39045A2A}" srcOrd="0" destOrd="0" presId="urn:microsoft.com/office/officeart/2005/8/layout/lProcess2"/>
    <dgm:cxn modelId="{601B2F96-9F2D-4E53-8D86-6721C31E20A7}" type="presParOf" srcId="{378F7861-0A27-4970-805F-E07F39045A2A}" destId="{E0512900-B397-4633-A3A6-E05AAD8C9DC7}" srcOrd="0" destOrd="0" presId="urn:microsoft.com/office/officeart/2005/8/layout/lProcess2"/>
    <dgm:cxn modelId="{C88BE453-1FC5-47AF-8D9D-99EDF85F336A}" type="presParOf" srcId="{378F7861-0A27-4970-805F-E07F39045A2A}" destId="{08C89292-2BD9-4533-9289-78A1E85DA0C1}" srcOrd="1" destOrd="0" presId="urn:microsoft.com/office/officeart/2005/8/layout/lProcess2"/>
    <dgm:cxn modelId="{AD182C6B-13FE-422F-AC38-765CC0DE85B0}" type="presParOf" srcId="{378F7861-0A27-4970-805F-E07F39045A2A}" destId="{776A2B0B-C005-47EE-B69E-00F8FBCA0049}" srcOrd="2" destOrd="0" presId="urn:microsoft.com/office/officeart/2005/8/layout/lProcess2"/>
    <dgm:cxn modelId="{EE1B35C9-C562-49E3-BFBC-0B0B3D5F33FB}" type="presParOf" srcId="{776A2B0B-C005-47EE-B69E-00F8FBCA0049}" destId="{D939E502-647F-486A-A22E-4CF66EB198BA}" srcOrd="0" destOrd="0" presId="urn:microsoft.com/office/officeart/2005/8/layout/lProcess2"/>
    <dgm:cxn modelId="{61A7CB46-442B-4178-B5CF-53A4A2AB8B88}" type="presParOf" srcId="{6077F56B-CEFC-4E0A-9729-19CB95B09E8D}" destId="{F346BF2C-B779-4230-81F7-5DDBFC9B5FE3}" srcOrd="1" destOrd="0" presId="urn:microsoft.com/office/officeart/2005/8/layout/lProcess2"/>
    <dgm:cxn modelId="{D0CC0E24-EFCD-457D-8085-FFA66047FBD4}" type="presParOf" srcId="{6077F56B-CEFC-4E0A-9729-19CB95B09E8D}" destId="{4307A6D0-AFAE-4886-904A-7BA5A1D04DC3}" srcOrd="2" destOrd="0" presId="urn:microsoft.com/office/officeart/2005/8/layout/lProcess2"/>
    <dgm:cxn modelId="{63D2783B-5D5B-483C-8A82-E1BB9D867F98}" type="presParOf" srcId="{4307A6D0-AFAE-4886-904A-7BA5A1D04DC3}" destId="{ED1971D4-1862-4439-9961-3BC2316565A8}" srcOrd="0" destOrd="0" presId="urn:microsoft.com/office/officeart/2005/8/layout/lProcess2"/>
    <dgm:cxn modelId="{DC280420-BA68-4A6F-B412-F910B30E0DD5}" type="presParOf" srcId="{4307A6D0-AFAE-4886-904A-7BA5A1D04DC3}" destId="{7441764A-63A7-4882-8315-E2000E4B3B68}" srcOrd="1" destOrd="0" presId="urn:microsoft.com/office/officeart/2005/8/layout/lProcess2"/>
    <dgm:cxn modelId="{734B1C8C-73EF-48CA-80AC-38AC34247514}" type="presParOf" srcId="{4307A6D0-AFAE-4886-904A-7BA5A1D04DC3}" destId="{B9FFBE26-8E1F-42D2-A52A-6978DEB66498}" srcOrd="2" destOrd="0" presId="urn:microsoft.com/office/officeart/2005/8/layout/lProcess2"/>
    <dgm:cxn modelId="{17836138-4832-4631-B3C8-1F541EBB01EF}" type="presParOf" srcId="{B9FFBE26-8E1F-42D2-A52A-6978DEB66498}" destId="{66623748-B08A-427A-8307-2ED002FAB0D1}" srcOrd="0" destOrd="0" presId="urn:microsoft.com/office/officeart/2005/8/layout/lProcess2"/>
    <dgm:cxn modelId="{E376B7F5-BA5D-412E-80B4-4B584DD77E2F}" type="presParOf" srcId="{6077F56B-CEFC-4E0A-9729-19CB95B09E8D}" destId="{F541E66E-8263-472A-B3A6-9645585D0E74}" srcOrd="3" destOrd="0" presId="urn:microsoft.com/office/officeart/2005/8/layout/lProcess2"/>
    <dgm:cxn modelId="{C1C8F772-70F5-4B52-AC7A-C5E01DD76E91}" type="presParOf" srcId="{6077F56B-CEFC-4E0A-9729-19CB95B09E8D}" destId="{10842351-2368-478F-AB63-80FF9DE5E679}" srcOrd="4" destOrd="0" presId="urn:microsoft.com/office/officeart/2005/8/layout/lProcess2"/>
    <dgm:cxn modelId="{87B2A96F-18C8-4DE8-BA0F-B664C8A532B1}" type="presParOf" srcId="{10842351-2368-478F-AB63-80FF9DE5E679}" destId="{563B5F47-8188-44EF-AA00-AB109CDA32F8}" srcOrd="0" destOrd="0" presId="urn:microsoft.com/office/officeart/2005/8/layout/lProcess2"/>
    <dgm:cxn modelId="{78F847C3-BEC3-4EB8-93A2-7C3D59F2D7E3}" type="presParOf" srcId="{10842351-2368-478F-AB63-80FF9DE5E679}" destId="{581D639F-3781-4FBB-B7F8-36C122DB83BC}" srcOrd="1" destOrd="0" presId="urn:microsoft.com/office/officeart/2005/8/layout/lProcess2"/>
    <dgm:cxn modelId="{129864F7-E88F-4987-BF81-E1D376839943}" type="presParOf" srcId="{10842351-2368-478F-AB63-80FF9DE5E679}" destId="{7F25A0A5-FE0E-4845-A975-2C0BCAC0BABA}" srcOrd="2" destOrd="0" presId="urn:microsoft.com/office/officeart/2005/8/layout/lProcess2"/>
    <dgm:cxn modelId="{72E1C9F9-2C30-47F5-9EFB-7A00CCC28522}" type="presParOf" srcId="{7F25A0A5-FE0E-4845-A975-2C0BCAC0BABA}" destId="{ECCFD2D2-8E2F-45F7-BA4F-EF46E09A92D3}" srcOrd="0" destOrd="0" presId="urn:microsoft.com/office/officeart/2005/8/layout/lProcess2"/>
    <dgm:cxn modelId="{712AABAB-CA39-4489-A4A3-F82527A1F647}" type="presParOf" srcId="{ECCFD2D2-8E2F-45F7-BA4F-EF46E09A92D3}" destId="{9F66EAD7-D336-444F-AE5B-ADA016E763AA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512900-B397-4633-A3A6-E05AAD8C9DC7}">
      <dsp:nvSpPr>
        <dsp:cNvPr id="0" name=""/>
        <dsp:cNvSpPr/>
      </dsp:nvSpPr>
      <dsp:spPr>
        <a:xfrm>
          <a:off x="948" y="0"/>
          <a:ext cx="2466826" cy="4114800"/>
        </a:xfrm>
        <a:prstGeom prst="roundRect">
          <a:avLst>
            <a:gd name="adj" fmla="val 10000"/>
          </a:avLst>
        </a:prstGeom>
        <a:solidFill>
          <a:srgbClr val="95B75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de-DE" sz="1600" b="1" kern="1200" dirty="0" smtClean="0">
              <a:latin typeface="Flama Ultralight"/>
            </a:rPr>
            <a:t>Standortbestimmung Entscheidungsprozess</a:t>
          </a:r>
        </a:p>
      </dsp:txBody>
      <dsp:txXfrm>
        <a:off x="948" y="0"/>
        <a:ext cx="2466826" cy="1234440"/>
      </dsp:txXfrm>
    </dsp:sp>
    <dsp:sp modelId="{ED1971D4-1862-4439-9961-3BC2316565A8}">
      <dsp:nvSpPr>
        <dsp:cNvPr id="0" name=""/>
        <dsp:cNvSpPr/>
      </dsp:nvSpPr>
      <dsp:spPr>
        <a:xfrm>
          <a:off x="2652786" y="0"/>
          <a:ext cx="2466826" cy="4114800"/>
        </a:xfrm>
        <a:prstGeom prst="roundRect">
          <a:avLst>
            <a:gd name="adj" fmla="val 10000"/>
          </a:avLst>
        </a:prstGeom>
        <a:solidFill>
          <a:srgbClr val="95B75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de-DE" sz="1600" b="1" kern="1200" dirty="0" smtClean="0">
              <a:latin typeface="Flama Ultralight"/>
            </a:rPr>
            <a:t>Persönliche Stärken, Werte, Ziele  </a:t>
          </a:r>
          <a:endParaRPr lang="de-DE" sz="1600" b="1" kern="1200" dirty="0">
            <a:latin typeface="Flama Ultralight"/>
          </a:endParaRPr>
        </a:p>
      </dsp:txBody>
      <dsp:txXfrm>
        <a:off x="2652786" y="0"/>
        <a:ext cx="2466826" cy="1234440"/>
      </dsp:txXfrm>
    </dsp:sp>
    <dsp:sp modelId="{563B5F47-8188-44EF-AA00-AB109CDA32F8}">
      <dsp:nvSpPr>
        <dsp:cNvPr id="0" name=""/>
        <dsp:cNvSpPr/>
      </dsp:nvSpPr>
      <dsp:spPr>
        <a:xfrm>
          <a:off x="5304625" y="0"/>
          <a:ext cx="2466826" cy="4114800"/>
        </a:xfrm>
        <a:prstGeom prst="roundRect">
          <a:avLst>
            <a:gd name="adj" fmla="val 10000"/>
          </a:avLst>
        </a:prstGeom>
        <a:solidFill>
          <a:srgbClr val="95B75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de-DE" sz="1600" b="1" kern="1200" dirty="0" smtClean="0">
              <a:latin typeface="Flama Ultralight"/>
            </a:rPr>
            <a:t>Persönliche Interessen</a:t>
          </a:r>
          <a:br>
            <a:rPr lang="de-DE" sz="1600" b="1" kern="1200" dirty="0" smtClean="0">
              <a:latin typeface="Flama Ultralight"/>
            </a:rPr>
          </a:br>
          <a:r>
            <a:rPr lang="de-DE" sz="1600" b="1" kern="1200" dirty="0" smtClean="0">
              <a:latin typeface="Flama Ultralight"/>
            </a:rPr>
            <a:t>u. Recherchemethoden</a:t>
          </a:r>
          <a:endParaRPr lang="de-DE" sz="1600" b="1" kern="1200" dirty="0">
            <a:latin typeface="Flama Ultralight"/>
          </a:endParaRPr>
        </a:p>
      </dsp:txBody>
      <dsp:txXfrm>
        <a:off x="5304625" y="0"/>
        <a:ext cx="2466826" cy="1234440"/>
      </dsp:txXfrm>
    </dsp:sp>
    <dsp:sp modelId="{9F66EAD7-D336-444F-AE5B-ADA016E763AA}">
      <dsp:nvSpPr>
        <dsp:cNvPr id="0" name=""/>
        <dsp:cNvSpPr/>
      </dsp:nvSpPr>
      <dsp:spPr>
        <a:xfrm>
          <a:off x="215375" y="1092190"/>
          <a:ext cx="2059010" cy="2334167"/>
        </a:xfrm>
        <a:prstGeom prst="roundRect">
          <a:avLst>
            <a:gd name="adj" fmla="val 10000"/>
          </a:avLst>
        </a:prstGeom>
        <a:solidFill>
          <a:srgbClr val="C0D498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>
              <a:solidFill>
                <a:schemeClr val="tx1"/>
              </a:solidFill>
              <a:latin typeface="Flama Ultralight"/>
            </a:rPr>
            <a:t>Modul 1:</a:t>
          </a:r>
          <a:br>
            <a:rPr lang="de-DE" sz="1400" kern="1200" dirty="0" smtClean="0">
              <a:solidFill>
                <a:schemeClr val="tx1"/>
              </a:solidFill>
              <a:latin typeface="Flama Ultralight"/>
            </a:rPr>
          </a:br>
          <a:r>
            <a:rPr lang="de-DE" sz="1400" b="1" kern="1200" dirty="0" smtClean="0">
              <a:solidFill>
                <a:schemeClr val="tx1"/>
              </a:solidFill>
              <a:latin typeface="Flama Ultralight"/>
            </a:rPr>
            <a:t>Einführung in den Entscheidungs-prozess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>
              <a:solidFill>
                <a:schemeClr val="tx1"/>
              </a:solidFill>
              <a:latin typeface="Flama Ultralight"/>
            </a:rPr>
            <a:t>Standortbestimmung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>
              <a:solidFill>
                <a:schemeClr val="tx1"/>
              </a:solidFill>
              <a:latin typeface="Flama Ultralight"/>
            </a:rPr>
            <a:t/>
          </a:r>
          <a:br>
            <a:rPr lang="de-DE" sz="1400" kern="1200" dirty="0" smtClean="0">
              <a:solidFill>
                <a:schemeClr val="tx1"/>
              </a:solidFill>
              <a:latin typeface="Flama Ultralight"/>
            </a:rPr>
          </a:br>
          <a:r>
            <a:rPr lang="de-DE" sz="1400" kern="1200" dirty="0" smtClean="0">
              <a:solidFill>
                <a:schemeClr val="tx1"/>
              </a:solidFill>
              <a:latin typeface="Flama Ultralight"/>
            </a:rPr>
            <a:t>Individuelle Empfehlungen</a:t>
          </a:r>
          <a:endParaRPr lang="de-DE" sz="1100" kern="1200" dirty="0">
            <a:solidFill>
              <a:schemeClr val="tx1"/>
            </a:solidFill>
            <a:latin typeface="Flama Ultralight"/>
          </a:endParaRPr>
        </a:p>
      </dsp:txBody>
      <dsp:txXfrm>
        <a:off x="275681" y="1152496"/>
        <a:ext cx="1938398" cy="22135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F2D94D9-DA42-4DDE-9373-F434BD1EC1F9}" type="datetimeFigureOut">
              <a:rPr lang="de-DE" altLang="de-DE"/>
              <a:pPr>
                <a:defRPr/>
              </a:pPr>
              <a:t>21.10.2014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B194C4B-1EDE-43E1-9CB1-83BC748C750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22009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E599039-70D3-45FB-9BAF-7932C056A7F9}" type="datetimeFigureOut">
              <a:rPr lang="de-DE"/>
              <a:pPr>
                <a:defRPr/>
              </a:pPr>
              <a:t>21.10.2014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1FA9D8D-9CD8-4631-9969-9B10094A02D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2467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AT" altLang="de-DE" dirty="0" smtClean="0"/>
          </a:p>
        </p:txBody>
      </p:sp>
      <p:sp>
        <p:nvSpPr>
          <p:cNvPr id="235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FDC8B365-BC03-4CA4-93B8-8B02245C3089}" type="slidenum">
              <a:rPr lang="de-AT" altLang="de-DE" smtClean="0"/>
              <a:pPr eaLnBrk="1" hangingPunct="1"/>
              <a:t>9</a:t>
            </a:fld>
            <a:endParaRPr lang="de-AT" alt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AT" altLang="de-DE" b="1" smtClean="0"/>
              <a:t>Vorteil der Module</a:t>
            </a:r>
            <a:r>
              <a:rPr lang="de-AT" altLang="de-DE" smtClean="0"/>
              <a:t>: Flexibel zu gestalten </a:t>
            </a:r>
            <a:r>
              <a:rPr lang="de-AT" altLang="de-DE" smtClean="0">
                <a:sym typeface="Wingdings" pitchFamily="2" charset="2"/>
              </a:rPr>
              <a:t> kommt Schulalltag entgegen, viele zusammenhängende Stunden sind schwer zu organisieren, vor allem dort, wo der Lehrkörper nicht „dahinter“ steht; modularer Aufbau wird verschiedenen Ausgangssituation eher gerecht</a:t>
            </a:r>
          </a:p>
          <a:p>
            <a:pPr eaLnBrk="1" hangingPunct="1">
              <a:spcBef>
                <a:spcPct val="0"/>
              </a:spcBef>
            </a:pPr>
            <a:endParaRPr lang="de-AT" altLang="de-DE" smtClean="0"/>
          </a:p>
        </p:txBody>
      </p:sp>
      <p:sp>
        <p:nvSpPr>
          <p:cNvPr id="2253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725DD5F1-0C9A-494B-B566-C11C9F79393C}" type="slidenum">
              <a:rPr lang="de-AT" altLang="de-DE" smtClean="0"/>
              <a:pPr eaLnBrk="1" hangingPunct="1"/>
              <a:t>10</a:t>
            </a:fld>
            <a:endParaRPr lang="de-AT" alt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FA9D8D-9CD8-4631-9969-9B10094A02DE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1966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44638"/>
            <a:ext cx="58547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353050"/>
            <a:ext cx="1368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5354638"/>
            <a:ext cx="13350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854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764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541877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617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  <a:p>
            <a:pPr>
              <a:defRPr/>
            </a:pP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04345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1624106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7059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4080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043198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698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60183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5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6267450"/>
            <a:ext cx="9418638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bg1"/>
                </a:solidFill>
                <a:latin typeface="Flama Ultralight" pitchFamily="-84" charset="0"/>
              </a:defRPr>
            </a:lvl1pPr>
          </a:lstStyle>
          <a:p>
            <a:pPr>
              <a:defRPr/>
            </a:pPr>
            <a:r>
              <a:rPr lang="de-DE" altLang="de-DE"/>
              <a:t>18plus – Berufs- und Studienchecker</a:t>
            </a:r>
          </a:p>
        </p:txBody>
      </p:sp>
      <p:pic>
        <p:nvPicPr>
          <p:cNvPr id="1030" name="Bild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8" y="265113"/>
            <a:ext cx="1471612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6438900"/>
            <a:ext cx="735013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68" r:id="rId7"/>
    <p:sldLayoutId id="2147483775" r:id="rId8"/>
    <p:sldLayoutId id="2147483776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073415" y="636107"/>
            <a:ext cx="4185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smtClean="0">
                <a:solidFill>
                  <a:schemeClr val="bg1"/>
                </a:solidFill>
                <a:latin typeface="Flama Ultralight"/>
              </a:rPr>
              <a:t>Das neue Konzept</a:t>
            </a:r>
            <a:endParaRPr lang="de-DE" sz="3600" b="1" dirty="0">
              <a:solidFill>
                <a:schemeClr val="bg1"/>
              </a:solidFill>
              <a:latin typeface="Flama Ultraligh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51722" y="4292867"/>
            <a:ext cx="3060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latin typeface="Flama Ultralight"/>
              </a:rPr>
              <a:t>Infoveranstaltung Oktober 2014</a:t>
            </a:r>
          </a:p>
          <a:p>
            <a:r>
              <a:rPr lang="de-DE" sz="1600" dirty="0" smtClean="0">
                <a:solidFill>
                  <a:schemeClr val="bg1"/>
                </a:solidFill>
                <a:latin typeface="Flama Ultralight"/>
              </a:rPr>
              <a:t>Dr. Mag. Marion Kern</a:t>
            </a:r>
            <a:endParaRPr lang="de-DE" sz="1600" dirty="0">
              <a:solidFill>
                <a:schemeClr val="bg1"/>
              </a:solidFill>
              <a:latin typeface="Flama Ultra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AT" dirty="0">
                <a:ea typeface="+mj-ea"/>
              </a:rPr>
              <a:t>Konkrete Umsetzung </a:t>
            </a:r>
            <a:r>
              <a:rPr lang="de-AT" dirty="0" smtClean="0">
                <a:ea typeface="+mj-ea"/>
              </a:rPr>
              <a:t/>
            </a:r>
            <a:br>
              <a:rPr lang="de-AT" dirty="0" smtClean="0">
                <a:ea typeface="+mj-ea"/>
              </a:rPr>
            </a:br>
            <a:r>
              <a:rPr lang="de-AT" dirty="0" smtClean="0">
                <a:ea typeface="+mj-ea"/>
              </a:rPr>
              <a:t>im </a:t>
            </a:r>
            <a:r>
              <a:rPr lang="de-AT" dirty="0">
                <a:ea typeface="+mj-ea"/>
              </a:rPr>
              <a:t>Unterricht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3" y="1417638"/>
            <a:ext cx="7772400" cy="4608512"/>
          </a:xfrm>
        </p:spPr>
        <p:txBody>
          <a:bodyPr/>
          <a:lstStyle/>
          <a:p>
            <a:pPr marL="0" lvl="1" indent="0">
              <a:buFont typeface="Arial" pitchFamily="34" charset="0"/>
              <a:buNone/>
              <a:defRPr/>
            </a:pPr>
            <a:endParaRPr lang="de-AT" dirty="0" smtClean="0">
              <a:solidFill>
                <a:schemeClr val="bg1"/>
              </a:solidFill>
              <a:ea typeface="+mn-ea"/>
            </a:endParaRPr>
          </a:p>
          <a:p>
            <a:pPr marL="0" lvl="1" indent="0">
              <a:buFont typeface="Arial" pitchFamily="34" charset="0"/>
              <a:buNone/>
              <a:defRPr/>
            </a:pPr>
            <a:endParaRPr lang="de-AT" dirty="0">
              <a:solidFill>
                <a:schemeClr val="bg1"/>
              </a:solidFill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403350"/>
            <a:ext cx="2967038" cy="297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hteck 5"/>
          <p:cNvSpPr/>
          <p:nvPr/>
        </p:nvSpPr>
        <p:spPr>
          <a:xfrm>
            <a:off x="3513138" y="1098550"/>
            <a:ext cx="4943475" cy="5294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1">
              <a:defRPr/>
            </a:pPr>
            <a:endParaRPr lang="de-AT" dirty="0">
              <a:latin typeface="+mn-lt"/>
            </a:endParaRPr>
          </a:p>
          <a:p>
            <a:pPr marL="342900" lvl="1" indent="-3429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de-AT" b="1" dirty="0">
                <a:latin typeface="Flama Ultralight"/>
              </a:rPr>
              <a:t>Basismodule</a:t>
            </a:r>
            <a:r>
              <a:rPr lang="de-AT" dirty="0">
                <a:latin typeface="Flama Ultralight"/>
              </a:rPr>
              <a:t> entsprechen den ersten drei Unterrichtseinheiten (7. Klasse AHS, 4. Klasse BHS) und einer Unterrichtseinheit im Folgejahr (8.Klasse AHS, 5. Klasse BHS).</a:t>
            </a:r>
          </a:p>
          <a:p>
            <a:pPr marL="342900" lvl="1" indent="-3429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de-AT" dirty="0">
                <a:latin typeface="Flama Ultralight"/>
              </a:rPr>
              <a:t>Für jedes Modul gibt es ein </a:t>
            </a:r>
            <a:r>
              <a:rPr lang="de-AT" b="1" dirty="0">
                <a:latin typeface="Flama Ultralight"/>
              </a:rPr>
              <a:t>Drehbuch</a:t>
            </a:r>
            <a:r>
              <a:rPr lang="de-AT" dirty="0">
                <a:latin typeface="Flama Ultralight"/>
              </a:rPr>
              <a:t> </a:t>
            </a:r>
            <a:r>
              <a:rPr lang="de-AT" b="1" dirty="0">
                <a:latin typeface="Flama Ultralight"/>
              </a:rPr>
              <a:t>inklusive Arbeitsblätter</a:t>
            </a:r>
            <a:r>
              <a:rPr lang="de-AT" dirty="0">
                <a:latin typeface="Flama Ultralight"/>
              </a:rPr>
              <a:t>.</a:t>
            </a:r>
          </a:p>
          <a:p>
            <a:pPr marL="342900" lvl="1" indent="-3429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de-AT" dirty="0">
                <a:latin typeface="Flama Ultralight"/>
              </a:rPr>
              <a:t>Jedes Modul wird in einer etablierten und einer handlungsorientierten Durchführungsvariante angeboten.</a:t>
            </a:r>
          </a:p>
          <a:p>
            <a:pPr marL="342900" lvl="1" indent="-3429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de-AT" dirty="0">
                <a:latin typeface="Flama Ultralight"/>
              </a:rPr>
              <a:t>Alle Materialien </a:t>
            </a:r>
            <a:r>
              <a:rPr lang="de-AT" dirty="0" smtClean="0">
                <a:latin typeface="Flama Ultralight"/>
              </a:rPr>
              <a:t>sind </a:t>
            </a:r>
            <a:r>
              <a:rPr lang="de-AT" b="1" dirty="0">
                <a:latin typeface="Flama Ultralight"/>
              </a:rPr>
              <a:t>einfach und ansprechend </a:t>
            </a:r>
            <a:r>
              <a:rPr lang="de-AT" dirty="0" smtClean="0">
                <a:latin typeface="Flama Ultralight"/>
              </a:rPr>
              <a:t>gestaltet.</a:t>
            </a:r>
            <a:endParaRPr lang="de-AT" dirty="0">
              <a:latin typeface="Flama Ultralight"/>
            </a:endParaRPr>
          </a:p>
          <a:p>
            <a:pPr marL="342900" lvl="1" indent="-342900">
              <a:buFont typeface="Wingdings" panose="05000000000000000000" pitchFamily="2" charset="2"/>
              <a:buChar char="ü"/>
              <a:defRPr/>
            </a:pPr>
            <a:r>
              <a:rPr lang="de-AT" dirty="0">
                <a:latin typeface="Flama Ultralight"/>
              </a:rPr>
              <a:t>In einer </a:t>
            </a:r>
            <a:r>
              <a:rPr lang="de-AT" b="1" dirty="0">
                <a:latin typeface="Flama Ultralight"/>
              </a:rPr>
              <a:t>Toolbox online </a:t>
            </a:r>
            <a:r>
              <a:rPr lang="de-AT" dirty="0">
                <a:latin typeface="Flama Ultralight"/>
              </a:rPr>
              <a:t>werden darüber hinaus zusätzliche Vertiefungsmodule angeboten.</a:t>
            </a:r>
          </a:p>
          <a:p>
            <a:pPr marL="342900" lvl="1" indent="-342900">
              <a:buFont typeface="Wingdings" panose="05000000000000000000" pitchFamily="2" charset="2"/>
              <a:buChar char="ü"/>
              <a:defRPr/>
            </a:pPr>
            <a:endParaRPr lang="de-AT" sz="2000" dirty="0">
              <a:latin typeface="Flama Ultralight"/>
            </a:endParaRPr>
          </a:p>
          <a:p>
            <a:pPr marL="342900" lvl="1" indent="-342900">
              <a:buFont typeface="Wingdings" panose="05000000000000000000" pitchFamily="2" charset="2"/>
              <a:buChar char="ü"/>
              <a:defRPr/>
            </a:pPr>
            <a:endParaRPr lang="de-AT" sz="2000" dirty="0">
              <a:latin typeface="Flama Ultralight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Elemente von 18plus</a:t>
            </a:r>
            <a:br>
              <a:rPr lang="de-DE" dirty="0" smtClean="0"/>
            </a:br>
            <a:r>
              <a:rPr lang="de-DE" dirty="0" smtClean="0"/>
              <a:t>im Überblick</a:t>
            </a:r>
            <a:endParaRPr lang="de-DE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51" y="1801057"/>
            <a:ext cx="8764979" cy="388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14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74663" y="2319338"/>
            <a:ext cx="7772400" cy="1362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dirty="0" smtClean="0">
                <a:ea typeface="ＭＳ Ｐゴシック" charset="0"/>
              </a:rPr>
              <a:t>Die Materialien</a:t>
            </a:r>
            <a:endParaRPr lang="de-DE" dirty="0">
              <a:ea typeface="ＭＳ Ｐゴシック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474663" y="819150"/>
            <a:ext cx="7772400" cy="150018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de-DE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7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Materialsammlungen für Schüler/Innen und Lehrer/Innen</a:t>
            </a:r>
            <a:endParaRPr lang="de-DE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230" y="1600200"/>
            <a:ext cx="3212539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56" y="1600200"/>
            <a:ext cx="3216287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78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Zusätzliche Materialien</a:t>
            </a:r>
            <a:br>
              <a:rPr lang="de-DE" dirty="0" smtClean="0"/>
            </a:br>
            <a:r>
              <a:rPr lang="de-DE" dirty="0" smtClean="0"/>
              <a:t>für Schüler/Innen</a:t>
            </a:r>
            <a:endParaRPr lang="de-DE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863" y="1600200"/>
            <a:ext cx="3273274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24" y="1600200"/>
            <a:ext cx="3206352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80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www.18plus.at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/>
          <a:srcRect l="16103" t="15680" r="16572" b="9792"/>
          <a:stretch/>
        </p:blipFill>
        <p:spPr>
          <a:xfrm>
            <a:off x="703359" y="1214775"/>
            <a:ext cx="7737282" cy="4817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120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Neue Homepage</a:t>
            </a:r>
            <a:br>
              <a:rPr lang="de-DE" dirty="0" smtClean="0"/>
            </a:br>
            <a:r>
              <a:rPr lang="de-DE" dirty="0" smtClean="0"/>
              <a:t>www.18plus.at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>
          <a:xfrm>
            <a:off x="678873" y="1600200"/>
            <a:ext cx="8007927" cy="4525963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 smtClean="0"/>
              <a:t>Was die neue Website enthält:</a:t>
            </a:r>
          </a:p>
          <a:p>
            <a:pPr marL="0" indent="0">
              <a:buNone/>
            </a:pPr>
            <a:endParaRPr lang="de-DE" sz="2400" dirty="0"/>
          </a:p>
          <a:p>
            <a:r>
              <a:rPr lang="de-DE" sz="2400" dirty="0" smtClean="0"/>
              <a:t>Infos zu 18plus</a:t>
            </a:r>
          </a:p>
          <a:p>
            <a:r>
              <a:rPr lang="de-DE" sz="2400" dirty="0" smtClean="0"/>
              <a:t>Adressen und Kontakte</a:t>
            </a:r>
          </a:p>
          <a:p>
            <a:r>
              <a:rPr lang="de-DE" sz="2400" dirty="0" smtClean="0"/>
              <a:t>alle gedruckten Materialien auch als Download</a:t>
            </a:r>
          </a:p>
          <a:p>
            <a:r>
              <a:rPr lang="de-DE" sz="2400" dirty="0" smtClean="0"/>
              <a:t>weiterführende Tools und Links für Schüler/innen</a:t>
            </a:r>
          </a:p>
          <a:p>
            <a:r>
              <a:rPr lang="de-DE" sz="2400" dirty="0" smtClean="0"/>
              <a:t>zusätzliche Anregungen und Unterlagen für Lehrer/innen</a:t>
            </a:r>
          </a:p>
          <a:p>
            <a:r>
              <a:rPr lang="de-DE" sz="2400" dirty="0" smtClean="0"/>
              <a:t>über LOGIN: Administrationstools für die Schule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5099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Danke für Ihre Aufmerksamkeit!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4518990"/>
            <a:ext cx="7772400" cy="583097"/>
          </a:xfrm>
        </p:spPr>
        <p:txBody>
          <a:bodyPr/>
          <a:lstStyle/>
          <a:p>
            <a:pPr algn="ctr"/>
            <a:r>
              <a:rPr lang="de-DE" dirty="0" smtClean="0"/>
              <a:t>Bei Fragen stehe ich ihnen gerne zur </a:t>
            </a:r>
            <a:r>
              <a:rPr lang="de-DE" dirty="0" err="1" smtClean="0"/>
              <a:t>verfügung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88454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58119"/>
            <a:ext cx="8479098" cy="509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Titel 1"/>
          <p:cNvSpPr>
            <a:spLocks noGrp="1"/>
          </p:cNvSpPr>
          <p:nvPr>
            <p:ph type="title"/>
          </p:nvPr>
        </p:nvSpPr>
        <p:spPr>
          <a:xfrm>
            <a:off x="457200" y="150466"/>
            <a:ext cx="8229600" cy="850900"/>
          </a:xfrm>
        </p:spPr>
        <p:txBody>
          <a:bodyPr/>
          <a:lstStyle/>
          <a:p>
            <a:pPr eaLnBrk="1" hangingPunct="1"/>
            <a:r>
              <a:rPr lang="de-DE" altLang="de-DE" dirty="0" err="1" smtClean="0"/>
              <a:t>AusbauStand</a:t>
            </a:r>
            <a:r>
              <a:rPr lang="de-DE" altLang="de-DE" dirty="0" smtClean="0"/>
              <a:t> (Anzahl Schulen)</a:t>
            </a:r>
            <a:endParaRPr lang="de-DE" altLang="de-DE" dirty="0" smtClean="0">
              <a:solidFill>
                <a:srgbClr val="FF0000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590193" y="4451626"/>
            <a:ext cx="1056311" cy="865188"/>
          </a:xfrm>
          <a:prstGeom prst="rect">
            <a:avLst/>
          </a:prstGeom>
          <a:noFill/>
          <a:ln>
            <a:solidFill>
              <a:srgbClr val="92A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4" y="1001365"/>
            <a:ext cx="8655698" cy="503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Titel 1"/>
          <p:cNvSpPr>
            <a:spLocks noGrp="1"/>
          </p:cNvSpPr>
          <p:nvPr>
            <p:ph type="title"/>
          </p:nvPr>
        </p:nvSpPr>
        <p:spPr>
          <a:xfrm>
            <a:off x="457200" y="150466"/>
            <a:ext cx="8229600" cy="850900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Ausbaugrad</a:t>
            </a:r>
            <a:endParaRPr lang="de-DE" altLang="de-DE" dirty="0" smtClean="0">
              <a:solidFill>
                <a:srgbClr val="FF0000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7633252" y="4557642"/>
            <a:ext cx="954156" cy="1233557"/>
          </a:xfrm>
          <a:prstGeom prst="rect">
            <a:avLst/>
          </a:prstGeom>
          <a:noFill/>
          <a:ln>
            <a:solidFill>
              <a:srgbClr val="92A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254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74663" y="2319338"/>
            <a:ext cx="7772400" cy="1362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dirty="0" smtClean="0">
                <a:ea typeface="ＭＳ Ｐゴシック" charset="0"/>
              </a:rPr>
              <a:t>Was neu ist</a:t>
            </a:r>
            <a:endParaRPr lang="de-DE" dirty="0">
              <a:ea typeface="ＭＳ Ｐゴシック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>
          <a:xfrm>
            <a:off x="474663" y="819150"/>
            <a:ext cx="7772400" cy="1500188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de-DE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11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800" dirty="0" smtClean="0"/>
              <a:t>Warum wurde Aus </a:t>
            </a:r>
            <a:br>
              <a:rPr lang="de-AT" sz="2800" dirty="0" smtClean="0"/>
            </a:br>
            <a:r>
              <a:rPr lang="de-AT" sz="2800" dirty="0" smtClean="0"/>
              <a:t>dem Studienchecker 18plus?</a:t>
            </a:r>
            <a:endParaRPr lang="de-AT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94460"/>
            <a:ext cx="8229600" cy="4525963"/>
          </a:xfrm>
        </p:spPr>
        <p:txBody>
          <a:bodyPr/>
          <a:lstStyle/>
          <a:p>
            <a:pPr lvl="0"/>
            <a:r>
              <a:rPr lang="de-DE" dirty="0" smtClean="0"/>
              <a:t>Die </a:t>
            </a:r>
            <a:r>
              <a:rPr lang="de-DE" b="1" dirty="0" smtClean="0"/>
              <a:t>Bezeichnung</a:t>
            </a:r>
            <a:r>
              <a:rPr lang="de-DE" dirty="0" smtClean="0"/>
              <a:t> „</a:t>
            </a:r>
            <a:r>
              <a:rPr lang="de-DE" dirty="0" err="1" smtClean="0"/>
              <a:t>Studienchecker</a:t>
            </a:r>
            <a:r>
              <a:rPr lang="de-DE" dirty="0" smtClean="0"/>
              <a:t>“ führte zu </a:t>
            </a:r>
            <a:r>
              <a:rPr lang="de-DE" b="1" dirty="0" smtClean="0"/>
              <a:t>Irritationen</a:t>
            </a:r>
            <a:r>
              <a:rPr lang="de-DE" dirty="0" smtClean="0"/>
              <a:t> und richtete den Fokus auf die </a:t>
            </a:r>
            <a:r>
              <a:rPr lang="de-DE" b="1" dirty="0" smtClean="0"/>
              <a:t>Studienwahlberatung</a:t>
            </a:r>
            <a:r>
              <a:rPr lang="de-DE" dirty="0" smtClean="0"/>
              <a:t>.</a:t>
            </a:r>
          </a:p>
          <a:p>
            <a:pPr marL="0" lvl="0" indent="0">
              <a:buNone/>
            </a:pPr>
            <a:endParaRPr lang="de-DE" dirty="0" smtClean="0"/>
          </a:p>
          <a:p>
            <a:r>
              <a:rPr lang="de-DE" dirty="0"/>
              <a:t>Junge Menschen benötigen – ausgehend von einer </a:t>
            </a:r>
            <a:r>
              <a:rPr lang="de-DE" b="1" dirty="0"/>
              <a:t>fundierten Standortbestimmung</a:t>
            </a:r>
            <a:r>
              <a:rPr lang="de-DE" dirty="0"/>
              <a:t> – eine </a:t>
            </a:r>
            <a:r>
              <a:rPr lang="de-DE" b="1" dirty="0"/>
              <a:t>bedarfsgerechte</a:t>
            </a:r>
            <a:r>
              <a:rPr lang="de-DE" dirty="0"/>
              <a:t> und </a:t>
            </a:r>
            <a:r>
              <a:rPr lang="de-DE" b="1" dirty="0"/>
              <a:t>an den individuellen Bedürfnissen ausgerichtete Begleitun</a:t>
            </a:r>
            <a:r>
              <a:rPr lang="de-DE" dirty="0"/>
              <a:t>g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Der in der </a:t>
            </a:r>
            <a:r>
              <a:rPr lang="de-DE" b="1" dirty="0"/>
              <a:t>Theorie vorgesehene Prozesscharakter </a:t>
            </a:r>
            <a:r>
              <a:rPr lang="de-DE" dirty="0"/>
              <a:t>konnte</a:t>
            </a:r>
            <a:r>
              <a:rPr lang="de-DE" b="1" dirty="0"/>
              <a:t> in der Praxis </a:t>
            </a:r>
            <a:r>
              <a:rPr lang="de-DE" b="1" dirty="0" smtClean="0"/>
              <a:t>häufig nicht </a:t>
            </a:r>
            <a:r>
              <a:rPr lang="de-DE" b="1" dirty="0"/>
              <a:t>gelebt </a:t>
            </a:r>
            <a:r>
              <a:rPr lang="de-DE" dirty="0"/>
              <a:t>werden. </a:t>
            </a:r>
            <a:r>
              <a:rPr lang="de-DE" b="1" dirty="0"/>
              <a:t>Fehlende Standards </a:t>
            </a:r>
            <a:r>
              <a:rPr lang="de-DE" dirty="0"/>
              <a:t>haben dies zusätzlich verstärkt</a:t>
            </a:r>
            <a:r>
              <a:rPr lang="de-DE" dirty="0" smtClean="0"/>
              <a:t>.</a:t>
            </a:r>
          </a:p>
          <a:p>
            <a:pPr marL="0" indent="0">
              <a:buNone/>
            </a:pPr>
            <a:endParaRPr lang="de-DE" dirty="0"/>
          </a:p>
          <a:p>
            <a:pPr lvl="0"/>
            <a:r>
              <a:rPr lang="de-DE" dirty="0" smtClean="0"/>
              <a:t>Die </a:t>
            </a:r>
            <a:r>
              <a:rPr lang="de-DE" b="1" dirty="0" smtClean="0"/>
              <a:t>Ergebnisse</a:t>
            </a:r>
            <a:r>
              <a:rPr lang="de-DE" dirty="0" smtClean="0"/>
              <a:t> </a:t>
            </a:r>
            <a:r>
              <a:rPr lang="de-DE" b="1" dirty="0" smtClean="0"/>
              <a:t>des Interessensfragebogens EXPLORIX wurden als </a:t>
            </a:r>
            <a:r>
              <a:rPr lang="de-DE" dirty="0" smtClean="0"/>
              <a:t>zu wenig konkret empfunden und konnten den Nutzenerwartungen nur eingeschränkt entsprechen.</a:t>
            </a:r>
            <a:endParaRPr lang="de-AT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05918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Die Eckpunkte </a:t>
            </a:r>
            <a:br>
              <a:rPr lang="de-DE" dirty="0" smtClean="0"/>
            </a:br>
            <a:r>
              <a:rPr lang="de-DE" dirty="0" smtClean="0"/>
              <a:t>der Änderungen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096624"/>
            <a:ext cx="8229600" cy="4525963"/>
          </a:xfrm>
        </p:spPr>
        <p:txBody>
          <a:bodyPr/>
          <a:lstStyle/>
          <a:p>
            <a:r>
              <a:rPr lang="de-DE" sz="2400" dirty="0"/>
              <a:t>n</a:t>
            </a:r>
            <a:r>
              <a:rPr lang="de-DE" sz="2400" dirty="0" smtClean="0"/>
              <a:t>eue </a:t>
            </a:r>
            <a:r>
              <a:rPr lang="de-DE" sz="2400" dirty="0" smtClean="0"/>
              <a:t>Materialienzusammenstellung</a:t>
            </a:r>
          </a:p>
          <a:p>
            <a:pPr lvl="1"/>
            <a:r>
              <a:rPr lang="de-DE" sz="2000" dirty="0" smtClean="0"/>
              <a:t>modularer </a:t>
            </a:r>
            <a:r>
              <a:rPr lang="de-DE" sz="2000" dirty="0" smtClean="0"/>
              <a:t>Aufbau (Basis- und optionale Vertiefungsmodule)</a:t>
            </a:r>
          </a:p>
          <a:p>
            <a:pPr lvl="1"/>
            <a:r>
              <a:rPr lang="de-DE" sz="2000" dirty="0" smtClean="0"/>
              <a:t>mehr </a:t>
            </a:r>
            <a:r>
              <a:rPr lang="de-DE" sz="2000" dirty="0" smtClean="0"/>
              <a:t>Übersichtlichkeit und Stringenz</a:t>
            </a:r>
          </a:p>
          <a:p>
            <a:pPr lvl="1"/>
            <a:r>
              <a:rPr lang="de-DE" sz="2000" dirty="0" smtClean="0"/>
              <a:t>selbsterklärende </a:t>
            </a:r>
            <a:r>
              <a:rPr lang="de-DE" sz="2000" dirty="0" smtClean="0"/>
              <a:t>„Drehbücher“ für </a:t>
            </a:r>
            <a:r>
              <a:rPr lang="de-DE" sz="2000" dirty="0" smtClean="0"/>
              <a:t>Lehrer/innen</a:t>
            </a:r>
            <a:endParaRPr lang="de-DE" sz="2000" dirty="0" smtClean="0"/>
          </a:p>
          <a:p>
            <a:r>
              <a:rPr lang="de-DE" sz="2400" dirty="0"/>
              <a:t>s</a:t>
            </a:r>
            <a:r>
              <a:rPr lang="de-DE" sz="2400" dirty="0" smtClean="0"/>
              <a:t>tatt </a:t>
            </a:r>
            <a:r>
              <a:rPr lang="de-DE" sz="2400" dirty="0" smtClean="0"/>
              <a:t>EXPLORIX neues </a:t>
            </a:r>
            <a:r>
              <a:rPr lang="de-DE" sz="2400" dirty="0" err="1" smtClean="0"/>
              <a:t>Screeningverfahren</a:t>
            </a:r>
            <a:r>
              <a:rPr lang="de-DE" sz="2400" dirty="0" smtClean="0"/>
              <a:t> als Selbstreflexionsinstrument</a:t>
            </a:r>
          </a:p>
          <a:p>
            <a:pPr lvl="1"/>
            <a:r>
              <a:rPr lang="de-DE" sz="2000" dirty="0"/>
              <a:t>k</a:t>
            </a:r>
            <a:r>
              <a:rPr lang="de-DE" sz="2000" dirty="0" smtClean="0"/>
              <a:t>eine </a:t>
            </a:r>
            <a:r>
              <a:rPr lang="de-DE" sz="2000" dirty="0" smtClean="0"/>
              <a:t>Realisierungsvorschläge (Berufe oder Studienrichtungen)</a:t>
            </a:r>
          </a:p>
          <a:p>
            <a:pPr lvl="1"/>
            <a:r>
              <a:rPr lang="de-DE" sz="2000" dirty="0"/>
              <a:t>s</a:t>
            </a:r>
            <a:r>
              <a:rPr lang="de-DE" sz="2000" dirty="0" smtClean="0"/>
              <a:t>tattdessen </a:t>
            </a:r>
            <a:r>
              <a:rPr lang="de-DE" sz="2000" dirty="0" smtClean="0"/>
              <a:t>individualisierte Hinweise für den weiteren Orientierungs- und Entscheidungsprozess</a:t>
            </a:r>
          </a:p>
          <a:p>
            <a:pPr lvl="1"/>
            <a:r>
              <a:rPr lang="de-DE" sz="2000" dirty="0" smtClean="0"/>
              <a:t>Angebot individuell passender Unterstützungen</a:t>
            </a:r>
          </a:p>
          <a:p>
            <a:r>
              <a:rPr lang="de-DE" sz="2400" dirty="0"/>
              <a:t>w</a:t>
            </a:r>
            <a:r>
              <a:rPr lang="de-DE" sz="2400" dirty="0" smtClean="0"/>
              <a:t>issenschaftlich </a:t>
            </a:r>
            <a:r>
              <a:rPr lang="de-DE" sz="2400" dirty="0" smtClean="0"/>
              <a:t>fundierte Interessenstestverfahren nur mehr in Verbindung mit Beratung</a:t>
            </a:r>
          </a:p>
          <a:p>
            <a:pPr lvl="1"/>
            <a:r>
              <a:rPr lang="de-DE" sz="2000" dirty="0" smtClean="0"/>
              <a:t>EXPLORIX oder </a:t>
            </a:r>
            <a:r>
              <a:rPr lang="de-DE" sz="2000" dirty="0" err="1" smtClean="0"/>
              <a:t>StudienNavi</a:t>
            </a:r>
            <a:r>
              <a:rPr lang="de-DE" sz="2000" dirty="0" smtClean="0"/>
              <a:t> (Onlineversionen)</a:t>
            </a:r>
            <a:br>
              <a:rPr lang="de-DE" sz="2000" dirty="0" smtClean="0"/>
            </a:br>
            <a:r>
              <a:rPr lang="de-DE" sz="2000" dirty="0" smtClean="0"/>
              <a:t>bei Anmeldung zur Kleingruppenberatung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02791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Materialien</a:t>
            </a:r>
            <a:endParaRPr lang="de-AT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22464359"/>
              </p:ext>
            </p:extLst>
          </p:nvPr>
        </p:nvGraphicFramePr>
        <p:xfrm>
          <a:off x="102870" y="1268993"/>
          <a:ext cx="8915400" cy="4472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0"/>
                <a:gridCol w="4457700"/>
              </a:tblGrid>
              <a:tr h="422647">
                <a:tc>
                  <a:txBody>
                    <a:bodyPr/>
                    <a:lstStyle/>
                    <a:p>
                      <a:pPr algn="ctr"/>
                      <a:r>
                        <a:rPr lang="de-AT" sz="1800" dirty="0" smtClean="0">
                          <a:latin typeface="Flama Ultralight"/>
                        </a:rPr>
                        <a:t>Was bleibt…</a:t>
                      </a:r>
                      <a:endParaRPr lang="de-AT" sz="1800" dirty="0">
                        <a:latin typeface="Flama Ultraligh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1800" dirty="0" smtClean="0">
                          <a:latin typeface="Flama Ultralight"/>
                        </a:rPr>
                        <a:t>Neu</a:t>
                      </a:r>
                      <a:r>
                        <a:rPr lang="de-AT" sz="1800" baseline="0" dirty="0" smtClean="0">
                          <a:latin typeface="Flama Ultralight"/>
                        </a:rPr>
                        <a:t> ist…</a:t>
                      </a:r>
                      <a:endParaRPr lang="de-AT" sz="1800" dirty="0" smtClean="0">
                        <a:latin typeface="Flama Ultralight"/>
                      </a:endParaRPr>
                    </a:p>
                  </a:txBody>
                  <a:tcPr anchor="ctr"/>
                </a:tc>
              </a:tr>
              <a:tr h="308610"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AT" sz="1600" dirty="0" smtClean="0">
                          <a:latin typeface="Flama Ultralight"/>
                          <a:cs typeface="+mn-cs"/>
                        </a:rPr>
                        <a:t>Struktur, Ziele und Maßnahmen des Programmes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  <a:t>modularer </a:t>
                      </a:r>
                      <a: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  <a:t>Aufbau des Unterrichts</a:t>
                      </a:r>
                    </a:p>
                  </a:txBody>
                  <a:tcPr anchor="ctr"/>
                </a:tc>
              </a:tr>
              <a:tr h="689610"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AT" sz="1600" dirty="0" smtClean="0">
                          <a:latin typeface="Flama Ultralight"/>
                          <a:cs typeface="+mn-cs"/>
                        </a:rPr>
                        <a:t>Umfang des Unterrichtes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  <a:t>Verankerung des Gesamt-prozesses und Qualitäts-sicherung durch einheitliche Materialien (selbsterklärend)</a:t>
                      </a:r>
                      <a:endParaRPr lang="de-AT" sz="1600" kern="1200" dirty="0">
                        <a:solidFill>
                          <a:schemeClr val="dk1"/>
                        </a:solidFill>
                        <a:latin typeface="Flama Ultraligh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29590"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AT" sz="1600" dirty="0" smtClean="0">
                          <a:latin typeface="Flama Ultralight"/>
                          <a:cs typeface="+mn-cs"/>
                        </a:rPr>
                        <a:t>Anleitung zur Selbsterkundung und Selbstorganisation mittels 18plus-Mappe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  <a:t>Modul Standortbestimmung inklusive Screening-Verfahren</a:t>
                      </a:r>
                    </a:p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lang="de-AT" sz="1600" kern="1200" dirty="0">
                        <a:solidFill>
                          <a:schemeClr val="dk1"/>
                        </a:solidFill>
                        <a:latin typeface="Flama Ultraligh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712470"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AT" sz="1600" dirty="0" smtClean="0">
                          <a:latin typeface="Flama Ultralight"/>
                          <a:cs typeface="+mn-cs"/>
                        </a:rPr>
                        <a:t>Arbeits- und Übungsblätter (siehe </a:t>
                      </a:r>
                      <a:r>
                        <a:rPr lang="de-AT" sz="1600" dirty="0" smtClean="0">
                          <a:latin typeface="Flama Ultralight"/>
                          <a:cs typeface="+mn-cs"/>
                        </a:rPr>
                        <a:t>Schüler/innen-Mappe</a:t>
                      </a:r>
                      <a:r>
                        <a:rPr lang="de-AT" sz="1600" dirty="0" smtClean="0">
                          <a:latin typeface="Flama Ultralight"/>
                          <a:cs typeface="+mn-cs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  <a:t>bedarfsorientierter </a:t>
                      </a:r>
                      <a: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  <a:t>Einsatz des EXPLORIX und eines neuen Instrumentes Studien-Navi </a:t>
                      </a:r>
                      <a:b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</a:br>
                      <a:r>
                        <a:rPr lang="de-DE" altLang="de-DE" sz="1600" kern="1200" dirty="0" smtClean="0">
                          <a:solidFill>
                            <a:schemeClr val="dk1"/>
                          </a:solidFill>
                          <a:latin typeface="Flama Ultralight"/>
                          <a:ea typeface="+mn-ea"/>
                          <a:cs typeface="+mn-cs"/>
                        </a:rPr>
                        <a:t>(in Online-Version)</a:t>
                      </a:r>
                    </a:p>
                  </a:txBody>
                  <a:tcPr anchor="ctr"/>
                </a:tc>
              </a:tr>
              <a:tr h="534287"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AT" sz="1600" dirty="0" smtClean="0">
                          <a:latin typeface="Flama Ultralight"/>
                          <a:cs typeface="+mn-cs"/>
                        </a:rPr>
                        <a:t>Kooperation mehrerer Beratungsinstitutionen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AT" sz="1600" dirty="0">
                        <a:latin typeface="Flama Ultralight"/>
                      </a:endParaRPr>
                    </a:p>
                  </a:txBody>
                  <a:tcPr anchor="ctr"/>
                </a:tc>
              </a:tr>
              <a:tr h="422647">
                <a:tc>
                  <a:txBody>
                    <a:bodyPr/>
                    <a:lstStyle/>
                    <a:p>
                      <a:pPr marL="285750" marR="0" lvl="1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de-DE" altLang="de-DE" sz="1600" dirty="0" smtClean="0">
                          <a:latin typeface="Flama Ultralight"/>
                          <a:cs typeface="+mn-cs"/>
                        </a:rPr>
                        <a:t>Realbegegnungen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AT" sz="1600" dirty="0">
                        <a:latin typeface="Flama Ultraligh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610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de-DE" sz="3200" dirty="0" smtClean="0">
                <a:solidFill>
                  <a:srgbClr val="000066"/>
                </a:solidFill>
                <a:cs typeface="Arial" charset="0"/>
              </a:rPr>
              <a:t>Ein neues Strategisches </a:t>
            </a:r>
            <a:br>
              <a:rPr lang="de-DE" sz="3200" dirty="0" smtClean="0">
                <a:solidFill>
                  <a:srgbClr val="000066"/>
                </a:solidFill>
                <a:cs typeface="Arial" charset="0"/>
              </a:rPr>
            </a:br>
            <a:r>
              <a:rPr lang="de-DE" sz="3200" dirty="0" smtClean="0">
                <a:solidFill>
                  <a:srgbClr val="000066"/>
                </a:solidFill>
                <a:cs typeface="Arial" charset="0"/>
              </a:rPr>
              <a:t>Profil: </a:t>
            </a:r>
            <a:r>
              <a:rPr lang="de-DE" sz="3200" dirty="0" err="1" smtClean="0">
                <a:solidFill>
                  <a:srgbClr val="000066"/>
                </a:solidFill>
                <a:cs typeface="Arial" charset="0"/>
              </a:rPr>
              <a:t>dIe</a:t>
            </a:r>
            <a:r>
              <a:rPr lang="de-DE" sz="3200" dirty="0" smtClean="0">
                <a:solidFill>
                  <a:srgbClr val="000066"/>
                </a:solidFill>
                <a:cs typeface="Arial" charset="0"/>
              </a:rPr>
              <a:t> Marke 18</a:t>
            </a:r>
            <a:r>
              <a:rPr lang="de-DE" sz="3200" cap="none" dirty="0" smtClean="0">
                <a:solidFill>
                  <a:srgbClr val="000066"/>
                </a:solidFill>
                <a:cs typeface="Arial" charset="0"/>
              </a:rPr>
              <a:t>plus</a:t>
            </a:r>
            <a:endParaRPr lang="de-DE" sz="3200" dirty="0">
              <a:solidFill>
                <a:srgbClr val="000066"/>
              </a:solidFill>
              <a:cs typeface="Arial" charset="0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2173288" y="1544638"/>
            <a:ext cx="4824412" cy="431958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rgbClr val="5C7A99">
                <a:alpha val="74997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800">
              <a:latin typeface="Calibri" pitchFamily="34" charset="0"/>
            </a:endParaRPr>
          </a:p>
        </p:txBody>
      </p:sp>
      <p:cxnSp>
        <p:nvCxnSpPr>
          <p:cNvPr id="4" name="AutoShape 4"/>
          <p:cNvCxnSpPr>
            <a:cxnSpLocks noChangeShapeType="1"/>
            <a:stCxn id="5" idx="3"/>
            <a:endCxn id="9" idx="0"/>
          </p:cNvCxnSpPr>
          <p:nvPr/>
        </p:nvCxnSpPr>
        <p:spPr bwMode="auto">
          <a:xfrm>
            <a:off x="5938838" y="1644650"/>
            <a:ext cx="1728787" cy="1681163"/>
          </a:xfrm>
          <a:prstGeom prst="bentConnector2">
            <a:avLst/>
          </a:prstGeom>
          <a:noFill/>
          <a:ln w="38100">
            <a:solidFill>
              <a:srgbClr val="000066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228975" y="1246188"/>
            <a:ext cx="2709863" cy="796925"/>
          </a:xfrm>
          <a:prstGeom prst="rect">
            <a:avLst/>
          </a:prstGeom>
          <a:solidFill>
            <a:srgbClr val="92D050"/>
          </a:solidFill>
          <a:ln w="12700">
            <a:solidFill>
              <a:srgbClr val="92D05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Einfach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klar</a:t>
            </a:r>
            <a:endParaRPr lang="de-DE" altLang="de-DE" sz="1800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AutoShape 9"/>
          <p:cNvCxnSpPr>
            <a:cxnSpLocks noChangeShapeType="1"/>
            <a:stCxn id="11" idx="0"/>
            <a:endCxn id="5" idx="1"/>
          </p:cNvCxnSpPr>
          <p:nvPr/>
        </p:nvCxnSpPr>
        <p:spPr bwMode="auto">
          <a:xfrm rot="5400000" flipH="1" flipV="1">
            <a:off x="1539875" y="1617663"/>
            <a:ext cx="1662113" cy="1716087"/>
          </a:xfrm>
          <a:prstGeom prst="bentConnector2">
            <a:avLst/>
          </a:prstGeom>
          <a:noFill/>
          <a:ln w="38100">
            <a:solidFill>
              <a:srgbClr val="000066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022600" y="5167313"/>
            <a:ext cx="3149600" cy="796925"/>
          </a:xfrm>
          <a:prstGeom prst="rect">
            <a:avLst/>
          </a:prstGeom>
          <a:solidFill>
            <a:srgbClr val="92D050"/>
          </a:solidFill>
          <a:ln w="12700">
            <a:solidFill>
              <a:srgbClr val="92D05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de-AT" altLang="de-DE" sz="1800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de-DE" altLang="de-DE" sz="1800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Persönlich wichtig </a:t>
            </a: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&amp;</a:t>
            </a:r>
            <a:r>
              <a:rPr lang="de-DE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erkenntnisreich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de-DE" altLang="de-DE" sz="1800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AutoShape 11"/>
          <p:cNvCxnSpPr>
            <a:cxnSpLocks noChangeShapeType="1"/>
            <a:stCxn id="7" idx="3"/>
            <a:endCxn id="9" idx="2"/>
          </p:cNvCxnSpPr>
          <p:nvPr/>
        </p:nvCxnSpPr>
        <p:spPr bwMode="auto">
          <a:xfrm flipV="1">
            <a:off x="6172200" y="4119563"/>
            <a:ext cx="1495425" cy="1446212"/>
          </a:xfrm>
          <a:prstGeom prst="bentConnector2">
            <a:avLst/>
          </a:prstGeom>
          <a:noFill/>
          <a:ln w="38100">
            <a:solidFill>
              <a:srgbClr val="000066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6313488" y="3325813"/>
            <a:ext cx="2709862" cy="793750"/>
          </a:xfrm>
          <a:prstGeom prst="rect">
            <a:avLst/>
          </a:prstGeom>
          <a:solidFill>
            <a:srgbClr val="92D050"/>
          </a:solidFill>
          <a:ln w="12700">
            <a:solidFill>
              <a:srgbClr val="92D05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Spannend &amp;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aktivierend</a:t>
            </a:r>
          </a:p>
        </p:txBody>
      </p:sp>
      <p:cxnSp>
        <p:nvCxnSpPr>
          <p:cNvPr id="10" name="AutoShape 17"/>
          <p:cNvCxnSpPr>
            <a:cxnSpLocks noChangeShapeType="1"/>
            <a:stCxn id="7" idx="1"/>
            <a:endCxn id="11" idx="2"/>
          </p:cNvCxnSpPr>
          <p:nvPr/>
        </p:nvCxnSpPr>
        <p:spPr bwMode="auto">
          <a:xfrm rot="10800000">
            <a:off x="1512888" y="4100513"/>
            <a:ext cx="1509712" cy="1465262"/>
          </a:xfrm>
          <a:prstGeom prst="bentConnector2">
            <a:avLst/>
          </a:prstGeom>
          <a:noFill/>
          <a:ln w="38100">
            <a:solidFill>
              <a:srgbClr val="000066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7163" y="3306763"/>
            <a:ext cx="2709862" cy="793750"/>
          </a:xfrm>
          <a:prstGeom prst="rect">
            <a:avLst/>
          </a:prstGeom>
          <a:solidFill>
            <a:srgbClr val="92D050"/>
          </a:solidFill>
          <a:ln w="12700">
            <a:solidFill>
              <a:srgbClr val="92D05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Flama Ultralight" pitchFamily="-84" charset="0"/>
                <a:ea typeface="MS PGothic" pitchFamily="34" charset="-128"/>
                <a:cs typeface="Flama Ultralight" pitchFamily="-8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Kompetent &amp;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AT" altLang="de-DE" sz="1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engagiert</a:t>
            </a:r>
            <a:endParaRPr lang="de-DE" altLang="de-DE" sz="1800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2712725" y="2177588"/>
            <a:ext cx="3731353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 Programm 18plus ermutigt und fördert in allen Begegnungen die eigenständige</a:t>
            </a:r>
            <a:endParaRPr lang="de-DE" sz="2000" strike="sngStrike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de-DE" sz="20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Auseinandersetzung mit der persönlichen Berufs- und Studienwahl</a:t>
            </a:r>
          </a:p>
          <a:p>
            <a:pPr algn="ctr">
              <a:defRPr/>
            </a:pPr>
            <a:endParaRPr lang="de-DE" sz="1100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de-DE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„18plus</a:t>
            </a:r>
            <a:r>
              <a:rPr lang="de-AT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160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mit </a:t>
            </a:r>
            <a:r>
              <a:rPr lang="de-AT" sz="16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Zuversicht zu Beruf und Studium“</a:t>
            </a:r>
            <a:endParaRPr lang="de-DE" sz="1600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2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AT" sz="2400" dirty="0" smtClean="0">
                <a:solidFill>
                  <a:srgbClr val="95B751"/>
                </a:solidFill>
              </a:rPr>
              <a:t>Basismodule </a:t>
            </a:r>
            <a:br>
              <a:rPr lang="de-AT" sz="2400" dirty="0" smtClean="0">
                <a:solidFill>
                  <a:srgbClr val="95B751"/>
                </a:solidFill>
              </a:rPr>
            </a:br>
            <a:r>
              <a:rPr lang="de-AT" sz="1800" dirty="0" smtClean="0">
                <a:solidFill>
                  <a:srgbClr val="95B751"/>
                </a:solidFill>
              </a:rPr>
              <a:t>(entsprechen 3 Unterrichtseinheiten)</a:t>
            </a:r>
            <a:endParaRPr lang="de-AT" sz="2400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7357588"/>
              </p:ext>
            </p:extLst>
          </p:nvPr>
        </p:nvGraphicFramePr>
        <p:xfrm>
          <a:off x="684213" y="1460367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3316" name="Gruppieren 4"/>
          <p:cNvGrpSpPr>
            <a:grpSpLocks/>
          </p:cNvGrpSpPr>
          <p:nvPr/>
        </p:nvGrpSpPr>
        <p:grpSpPr bwMode="auto">
          <a:xfrm>
            <a:off x="3603625" y="2552567"/>
            <a:ext cx="1973263" cy="2443508"/>
            <a:chOff x="247631" y="1235272"/>
            <a:chExt cx="1973460" cy="1366041"/>
          </a:xfrm>
        </p:grpSpPr>
        <p:sp>
          <p:nvSpPr>
            <p:cNvPr id="7" name="Abgerundetes Rechteck 6"/>
            <p:cNvSpPr/>
            <p:nvPr/>
          </p:nvSpPr>
          <p:spPr>
            <a:xfrm>
              <a:off x="247631" y="1235272"/>
              <a:ext cx="1973460" cy="1366041"/>
            </a:xfrm>
            <a:prstGeom prst="roundRect">
              <a:avLst>
                <a:gd name="adj" fmla="val 10000"/>
              </a:avLst>
            </a:prstGeom>
            <a:solidFill>
              <a:srgbClr val="C0D49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Abgerundetes Rechteck 4"/>
            <p:cNvSpPr/>
            <p:nvPr/>
          </p:nvSpPr>
          <p:spPr>
            <a:xfrm>
              <a:off x="287323" y="1274983"/>
              <a:ext cx="1894076" cy="12866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5560" tIns="26670" rIns="35560" bIns="2667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DE" sz="1400" dirty="0" smtClean="0">
                  <a:solidFill>
                    <a:schemeClr val="tx1"/>
                  </a:solidFill>
                  <a:latin typeface="Flama Ultralight"/>
                </a:rPr>
                <a:t>Modul 2:</a:t>
              </a:r>
              <a:br>
                <a:rPr lang="de-DE" sz="1400" dirty="0" smtClean="0">
                  <a:solidFill>
                    <a:schemeClr val="tx1"/>
                  </a:solidFill>
                  <a:latin typeface="Flama Ultralight"/>
                </a:rPr>
              </a:br>
              <a:r>
                <a:rPr lang="de-DE" sz="1400" b="1" dirty="0" smtClean="0">
                  <a:solidFill>
                    <a:schemeClr val="tx1"/>
                  </a:solidFill>
                  <a:latin typeface="Flama Ultralight"/>
                </a:rPr>
                <a:t>Selbstreflexion zu Stärken, Werte, Ziele</a:t>
              </a:r>
            </a:p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DE" sz="1400" dirty="0" smtClean="0">
                  <a:solidFill>
                    <a:schemeClr val="tx1"/>
                  </a:solidFill>
                  <a:latin typeface="Flama Ultralight"/>
                </a:rPr>
                <a:t>Ermitteln </a:t>
              </a:r>
              <a:r>
                <a:rPr lang="de-DE" sz="1400" dirty="0">
                  <a:solidFill>
                    <a:schemeClr val="tx1"/>
                  </a:solidFill>
                  <a:latin typeface="Flama Ultralight"/>
                </a:rPr>
                <a:t>von persönlichen Stärken anhand von </a:t>
              </a:r>
              <a:r>
                <a:rPr lang="de-DE" sz="1400" dirty="0" smtClean="0">
                  <a:solidFill>
                    <a:schemeClr val="tx1"/>
                  </a:solidFill>
                  <a:latin typeface="Flama Ultralight"/>
                </a:rPr>
                <a:t>Selbst-Fremdbild</a:t>
              </a:r>
              <a:br>
                <a:rPr lang="de-DE" sz="1400" dirty="0" smtClean="0">
                  <a:solidFill>
                    <a:schemeClr val="tx1"/>
                  </a:solidFill>
                  <a:latin typeface="Flama Ultralight"/>
                </a:rPr>
              </a:br>
              <a:r>
                <a:rPr lang="de-DE" sz="1400" dirty="0" smtClean="0">
                  <a:solidFill>
                    <a:schemeClr val="tx1"/>
                  </a:solidFill>
                  <a:latin typeface="Flama Ultralight"/>
                </a:rPr>
                <a:t/>
              </a:r>
              <a:br>
                <a:rPr lang="de-DE" sz="1400" dirty="0" smtClean="0">
                  <a:solidFill>
                    <a:schemeClr val="tx1"/>
                  </a:solidFill>
                  <a:latin typeface="Flama Ultralight"/>
                </a:rPr>
              </a:br>
              <a:r>
                <a:rPr lang="de-DE" sz="1400" dirty="0" smtClean="0">
                  <a:solidFill>
                    <a:schemeClr val="tx1"/>
                  </a:solidFill>
                  <a:latin typeface="Flama Ultralight"/>
                </a:rPr>
                <a:t>Klären von persönlichen Werten und Zielen</a:t>
              </a:r>
              <a:endParaRPr lang="de-DE" sz="1400" dirty="0">
                <a:solidFill>
                  <a:schemeClr val="tx1"/>
                </a:solidFill>
                <a:latin typeface="Flama Ultralight"/>
              </a:endParaRPr>
            </a:p>
          </p:txBody>
        </p:sp>
      </p:grpSp>
      <p:grpSp>
        <p:nvGrpSpPr>
          <p:cNvPr id="13318" name="Gruppieren 11"/>
          <p:cNvGrpSpPr>
            <a:grpSpLocks/>
          </p:cNvGrpSpPr>
          <p:nvPr/>
        </p:nvGrpSpPr>
        <p:grpSpPr bwMode="auto">
          <a:xfrm>
            <a:off x="6256338" y="2490655"/>
            <a:ext cx="1973262" cy="1087437"/>
            <a:chOff x="2899469" y="1235813"/>
            <a:chExt cx="1973460" cy="1488802"/>
          </a:xfrm>
        </p:grpSpPr>
        <p:sp>
          <p:nvSpPr>
            <p:cNvPr id="13" name="Abgerundetes Rechteck 12"/>
            <p:cNvSpPr/>
            <p:nvPr/>
          </p:nvSpPr>
          <p:spPr>
            <a:xfrm>
              <a:off x="2899469" y="1235813"/>
              <a:ext cx="1973460" cy="1488802"/>
            </a:xfrm>
            <a:prstGeom prst="roundRect">
              <a:avLst>
                <a:gd name="adj" fmla="val 10000"/>
              </a:avLst>
            </a:prstGeom>
            <a:solidFill>
              <a:srgbClr val="C0D49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Abgerundetes Rechteck 4"/>
            <p:cNvSpPr/>
            <p:nvPr/>
          </p:nvSpPr>
          <p:spPr>
            <a:xfrm>
              <a:off x="2942335" y="1278667"/>
              <a:ext cx="1887727" cy="1403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5560" tIns="26670" rIns="35560" bIns="2667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DE" sz="1400" dirty="0" smtClean="0">
                  <a:solidFill>
                    <a:schemeClr val="tx1"/>
                  </a:solidFill>
                  <a:latin typeface="Flama Ultralight"/>
                </a:rPr>
                <a:t>Modul 3:</a:t>
              </a:r>
              <a:br>
                <a:rPr lang="de-DE" sz="1400" dirty="0" smtClean="0">
                  <a:solidFill>
                    <a:schemeClr val="tx1"/>
                  </a:solidFill>
                  <a:latin typeface="Flama Ultralight"/>
                </a:rPr>
              </a:br>
              <a:r>
                <a:rPr lang="de-DE" sz="1400" b="1" dirty="0" smtClean="0">
                  <a:solidFill>
                    <a:schemeClr val="tx1"/>
                  </a:solidFill>
                  <a:latin typeface="Flama Ultralight"/>
                </a:rPr>
                <a:t>Selbstreflexion zu Interessen</a:t>
              </a:r>
              <a:endParaRPr lang="de-DE" sz="1400" b="1" dirty="0">
                <a:solidFill>
                  <a:schemeClr val="tx1"/>
                </a:solidFill>
                <a:latin typeface="Flama Ultralight"/>
              </a:endParaRPr>
            </a:p>
          </p:txBody>
        </p:sp>
      </p:grpSp>
      <p:grpSp>
        <p:nvGrpSpPr>
          <p:cNvPr id="18" name="Gruppieren 11"/>
          <p:cNvGrpSpPr>
            <a:grpSpLocks/>
          </p:cNvGrpSpPr>
          <p:nvPr/>
        </p:nvGrpSpPr>
        <p:grpSpPr bwMode="auto">
          <a:xfrm>
            <a:off x="6259860" y="3777382"/>
            <a:ext cx="1973262" cy="1283667"/>
            <a:chOff x="2899469" y="1235813"/>
            <a:chExt cx="1973460" cy="1488802"/>
          </a:xfrm>
        </p:grpSpPr>
        <p:sp>
          <p:nvSpPr>
            <p:cNvPr id="19" name="Abgerundetes Rechteck 18"/>
            <p:cNvSpPr/>
            <p:nvPr/>
          </p:nvSpPr>
          <p:spPr>
            <a:xfrm>
              <a:off x="2899469" y="1235813"/>
              <a:ext cx="1973460" cy="1488802"/>
            </a:xfrm>
            <a:prstGeom prst="roundRect">
              <a:avLst>
                <a:gd name="adj" fmla="val 10000"/>
              </a:avLst>
            </a:prstGeom>
            <a:solidFill>
              <a:srgbClr val="C0D49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Abgerundetes Rechteck 4"/>
            <p:cNvSpPr/>
            <p:nvPr/>
          </p:nvSpPr>
          <p:spPr>
            <a:xfrm>
              <a:off x="2915829" y="1278667"/>
              <a:ext cx="1887727" cy="14030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35560" tIns="26670" rIns="35560" bIns="2667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DE" sz="1400" dirty="0">
                  <a:solidFill>
                    <a:schemeClr val="tx1"/>
                  </a:solidFill>
                  <a:latin typeface="Flama Ultralight"/>
                </a:rPr>
                <a:t>Modul 4:</a:t>
              </a:r>
              <a:br>
                <a:rPr lang="de-DE" sz="1400" dirty="0">
                  <a:solidFill>
                    <a:schemeClr val="tx1"/>
                  </a:solidFill>
                  <a:latin typeface="Flama Ultralight"/>
                </a:rPr>
              </a:br>
              <a:r>
                <a:rPr lang="de-DE" sz="1400" b="1" dirty="0">
                  <a:solidFill>
                    <a:schemeClr val="tx1"/>
                  </a:solidFill>
                  <a:latin typeface="Flama Ultralight"/>
                </a:rPr>
                <a:t>v</a:t>
              </a:r>
              <a:r>
                <a:rPr lang="de-DE" sz="1400" b="1" dirty="0" smtClean="0">
                  <a:solidFill>
                    <a:schemeClr val="tx1"/>
                  </a:solidFill>
                  <a:latin typeface="Flama Ultralight"/>
                </a:rPr>
                <a:t>ertiefte </a:t>
              </a:r>
              <a:r>
                <a:rPr lang="de-DE" sz="1400" b="1" dirty="0">
                  <a:solidFill>
                    <a:schemeClr val="tx1"/>
                  </a:solidFill>
                  <a:latin typeface="Flama Ultralight"/>
                </a:rPr>
                <a:t>Recherche </a:t>
              </a:r>
              <a:r>
                <a:rPr lang="de-DE" sz="1400" b="1" dirty="0" smtClean="0">
                  <a:solidFill>
                    <a:schemeClr val="tx1"/>
                  </a:solidFill>
                  <a:latin typeface="Flama Ultralight"/>
                </a:rPr>
                <a:t>u. Realbegegnungen</a:t>
              </a:r>
              <a:r>
                <a:rPr lang="de-DE" sz="1400" b="1" dirty="0">
                  <a:solidFill>
                    <a:schemeClr val="tx1"/>
                  </a:solidFill>
                  <a:latin typeface="Flama Ultralight"/>
                </a:rPr>
                <a:t/>
              </a:r>
              <a:br>
                <a:rPr lang="de-DE" sz="1400" b="1" dirty="0">
                  <a:solidFill>
                    <a:schemeClr val="tx1"/>
                  </a:solidFill>
                  <a:latin typeface="Flama Ultralight"/>
                </a:rPr>
              </a:br>
              <a:r>
                <a:rPr lang="de-DE" sz="1400" dirty="0">
                  <a:solidFill>
                    <a:schemeClr val="tx1"/>
                  </a:solidFill>
                  <a:latin typeface="Flama Ultralight"/>
                </a:rPr>
                <a:t>k</a:t>
              </a:r>
              <a:r>
                <a:rPr lang="de-DE" sz="1400" dirty="0" smtClean="0">
                  <a:solidFill>
                    <a:schemeClr val="tx1"/>
                  </a:solidFill>
                  <a:latin typeface="Flama Ultralight"/>
                </a:rPr>
                <a:t>urze </a:t>
              </a:r>
              <a:r>
                <a:rPr lang="de-DE" sz="1400" dirty="0">
                  <a:solidFill>
                    <a:schemeClr val="tx1"/>
                  </a:solidFill>
                  <a:latin typeface="Flama Ultralight"/>
                </a:rPr>
                <a:t>Einführung</a:t>
              </a:r>
            </a:p>
          </p:txBody>
        </p:sp>
      </p:grpSp>
      <p:sp>
        <p:nvSpPr>
          <p:cNvPr id="5" name="Textfeld 4"/>
          <p:cNvSpPr txBox="1"/>
          <p:nvPr/>
        </p:nvSpPr>
        <p:spPr>
          <a:xfrm>
            <a:off x="1413073" y="5897219"/>
            <a:ext cx="6609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Flama Ultralight"/>
              </a:rPr>
              <a:t>Projekteinstieg im vorletzten Jahrgang: geblockt oder aufgeteilt</a:t>
            </a:r>
            <a:endParaRPr lang="de-DE" dirty="0">
              <a:latin typeface="Flama Ultra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486</Words>
  <Application>Microsoft Office PowerPoint</Application>
  <PresentationFormat>Bildschirmpräsentation (4:3)</PresentationFormat>
  <Paragraphs>93</Paragraphs>
  <Slides>17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18" baseType="lpstr">
      <vt:lpstr>Office-Design</vt:lpstr>
      <vt:lpstr>PowerPoint-Präsentation</vt:lpstr>
      <vt:lpstr>AusbauStand (Anzahl Schulen)</vt:lpstr>
      <vt:lpstr>Ausbaugrad</vt:lpstr>
      <vt:lpstr>Was neu ist</vt:lpstr>
      <vt:lpstr>Warum wurde Aus  dem Studienchecker 18plus?</vt:lpstr>
      <vt:lpstr>Die Eckpunkte  der Änderungen</vt:lpstr>
      <vt:lpstr>Materialien</vt:lpstr>
      <vt:lpstr>PowerPoint-Präsentation</vt:lpstr>
      <vt:lpstr>Basismodule  (entsprechen 3 Unterrichtseinheiten)</vt:lpstr>
      <vt:lpstr>Konkrete Umsetzung  im Unterricht</vt:lpstr>
      <vt:lpstr>Die Elemente von 18plus im Überblick</vt:lpstr>
      <vt:lpstr>Die Materialien</vt:lpstr>
      <vt:lpstr>Materialsammlungen für Schüler/Innen und Lehrer/Innen</vt:lpstr>
      <vt:lpstr>Zusätzliche Materialien für Schüler/Innen</vt:lpstr>
      <vt:lpstr>www.18plus.at</vt:lpstr>
      <vt:lpstr>Neue Homepage www.18plus.at</vt:lpstr>
      <vt:lpstr>Danke für Ihre Aufmerksamkeit!</vt:lpstr>
    </vt:vector>
  </TitlesOfParts>
  <Company>kest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Hermes</dc:creator>
  <cp:lastModifiedBy>kernm</cp:lastModifiedBy>
  <cp:revision>46</cp:revision>
  <dcterms:created xsi:type="dcterms:W3CDTF">2014-06-11T13:06:24Z</dcterms:created>
  <dcterms:modified xsi:type="dcterms:W3CDTF">2014-10-21T08:37:29Z</dcterms:modified>
</cp:coreProperties>
</file>